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 id="2147483774" r:id="rId5"/>
  </p:sldMasterIdLst>
  <p:notesMasterIdLst>
    <p:notesMasterId r:id="rId21"/>
  </p:notesMasterIdLst>
  <p:handoutMasterIdLst>
    <p:handoutMasterId r:id="rId22"/>
  </p:handoutMasterIdLst>
  <p:sldIdLst>
    <p:sldId id="432" r:id="rId6"/>
    <p:sldId id="551" r:id="rId7"/>
    <p:sldId id="550" r:id="rId8"/>
    <p:sldId id="552" r:id="rId9"/>
    <p:sldId id="553" r:id="rId10"/>
    <p:sldId id="554" r:id="rId11"/>
    <p:sldId id="546" r:id="rId12"/>
    <p:sldId id="541" r:id="rId13"/>
    <p:sldId id="543" r:id="rId14"/>
    <p:sldId id="540" r:id="rId15"/>
    <p:sldId id="542" r:id="rId16"/>
    <p:sldId id="547" r:id="rId17"/>
    <p:sldId id="548" r:id="rId18"/>
    <p:sldId id="549" r:id="rId19"/>
    <p:sldId id="544" r:id="rId20"/>
  </p:sldIdLst>
  <p:sldSz cx="9144000" cy="6858000" type="screen4x3"/>
  <p:notesSz cx="7010400" cy="92964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Ashley Mayo" initials="AM" lastIdx="6" clrIdx="2">
    <p:extLst/>
  </p:cmAuthor>
  <p:cmAuthor id="3" name="Jennifer Balkus" initials="" lastIdx="0" clrIdx="3"/>
  <p:cmAuthor id="4" name="Sherri Johnson" initials="SJ" lastIdx="2" clrIdx="4">
    <p:extLst>
      <p:ext uri="{19B8F6BF-5375-455C-9EA6-DF929625EA0E}">
        <p15:presenceInfo xmlns:p15="http://schemas.microsoft.com/office/powerpoint/2012/main" userId="S-1-5-21-3803739944-511804359-1636214392-2728" providerId="AD"/>
      </p:ext>
    </p:extLst>
  </p:cmAuthor>
  <p:cmAuthor id="5" name="Sherri" initials="S" lastIdx="2" clrIdx="5">
    <p:extLst>
      <p:ext uri="{19B8F6BF-5375-455C-9EA6-DF929625EA0E}">
        <p15:presenceInfo xmlns:p15="http://schemas.microsoft.com/office/powerpoint/2012/main" userId="Sher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a:srgbClr val="9A004D"/>
    <a:srgbClr val="F0DCF0"/>
    <a:srgbClr val="FFE1FF"/>
    <a:srgbClr val="660033"/>
    <a:srgbClr val="6699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62976" autoAdjust="0"/>
  </p:normalViewPr>
  <p:slideViewPr>
    <p:cSldViewPr>
      <p:cViewPr varScale="1">
        <p:scale>
          <a:sx n="73" d="100"/>
          <a:sy n="73" d="100"/>
        </p:scale>
        <p:origin x="2562" y="66"/>
      </p:cViewPr>
      <p:guideLst>
        <p:guide orient="horz" pos="2160"/>
        <p:guide pos="2880"/>
      </p:guideLst>
    </p:cSldViewPr>
  </p:slideViewPr>
  <p:outlineViewPr>
    <p:cViewPr>
      <p:scale>
        <a:sx n="33" d="100"/>
        <a:sy n="33" d="100"/>
      </p:scale>
      <p:origin x="0" y="-246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F09FB-C3F9-4EBC-B431-A32A4BB3E12C}"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06A69E9-A8F9-47BE-BF29-D41940D8DDDF}">
      <dgm:prSet phldrT="[Text]" custT="1"/>
      <dgm:spPr/>
      <dgm:t>
        <a:bodyPr/>
        <a:lstStyle/>
        <a:p>
          <a:r>
            <a:rPr lang="en-US" sz="2400" b="1" dirty="0" smtClean="0"/>
            <a:t>VCV(MK-4176): </a:t>
          </a:r>
        </a:p>
        <a:p>
          <a:r>
            <a:rPr lang="en-US" sz="2400" dirty="0" smtClean="0"/>
            <a:t>CCR5-receptor antagonist</a:t>
          </a:r>
          <a:endParaRPr lang="en-US" sz="2400" dirty="0"/>
        </a:p>
      </dgm:t>
    </dgm:pt>
    <dgm:pt modelId="{76D5D1CB-C07C-4CAD-B5B7-6DECBD972CB1}" type="parTrans" cxnId="{CC4C2147-AC5E-4DB5-B428-DF92B974CC8E}">
      <dgm:prSet/>
      <dgm:spPr/>
      <dgm:t>
        <a:bodyPr/>
        <a:lstStyle/>
        <a:p>
          <a:endParaRPr lang="en-US"/>
        </a:p>
      </dgm:t>
    </dgm:pt>
    <dgm:pt modelId="{AC8FE6ED-4489-4E95-9403-1F9F4C7FF3B8}" type="sibTrans" cxnId="{CC4C2147-AC5E-4DB5-B428-DF92B974CC8E}">
      <dgm:prSet/>
      <dgm:spPr/>
      <dgm:t>
        <a:bodyPr/>
        <a:lstStyle/>
        <a:p>
          <a:endParaRPr lang="en-US"/>
        </a:p>
      </dgm:t>
    </dgm:pt>
    <dgm:pt modelId="{CED9D867-696C-4B58-AAEE-7B056240BFC9}">
      <dgm:prSet phldrT="[Text]" custT="1"/>
      <dgm:spPr/>
      <dgm:t>
        <a:bodyPr/>
        <a:lstStyle/>
        <a:p>
          <a:r>
            <a:rPr lang="en-US" sz="2400" b="1" dirty="0" smtClean="0"/>
            <a:t>MK-2048: </a:t>
          </a:r>
        </a:p>
        <a:p>
          <a:r>
            <a:rPr lang="en-US" sz="2400" dirty="0" smtClean="0"/>
            <a:t>HIV-1 </a:t>
          </a:r>
          <a:r>
            <a:rPr lang="en-US" sz="2400" dirty="0" err="1" smtClean="0"/>
            <a:t>integrase</a:t>
          </a:r>
          <a:r>
            <a:rPr lang="en-US" sz="2400" dirty="0" smtClean="0"/>
            <a:t> inhibitor </a:t>
          </a:r>
          <a:endParaRPr lang="en-US" sz="2400" dirty="0"/>
        </a:p>
      </dgm:t>
    </dgm:pt>
    <dgm:pt modelId="{2855D634-99ED-4225-B9BD-9490D598C216}" type="parTrans" cxnId="{44D8E1CF-5D99-4793-94B6-E4CD7A33FB16}">
      <dgm:prSet/>
      <dgm:spPr/>
      <dgm:t>
        <a:bodyPr/>
        <a:lstStyle/>
        <a:p>
          <a:endParaRPr lang="en-US"/>
        </a:p>
      </dgm:t>
    </dgm:pt>
    <dgm:pt modelId="{10FC5124-3A6A-43D6-96E1-98ED749C56FF}" type="sibTrans" cxnId="{44D8E1CF-5D99-4793-94B6-E4CD7A33FB16}">
      <dgm:prSet/>
      <dgm:spPr/>
      <dgm:t>
        <a:bodyPr/>
        <a:lstStyle/>
        <a:p>
          <a:endParaRPr lang="en-US"/>
        </a:p>
      </dgm:t>
    </dgm:pt>
    <dgm:pt modelId="{53EE3663-1D5F-4422-9107-CC619DBF04CB}" type="pres">
      <dgm:prSet presAssocID="{8F1F09FB-C3F9-4EBC-B431-A32A4BB3E12C}" presName="compositeShape" presStyleCnt="0">
        <dgm:presLayoutVars>
          <dgm:chMax val="7"/>
          <dgm:dir/>
          <dgm:resizeHandles val="exact"/>
        </dgm:presLayoutVars>
      </dgm:prSet>
      <dgm:spPr/>
      <dgm:t>
        <a:bodyPr/>
        <a:lstStyle/>
        <a:p>
          <a:endParaRPr lang="en-US"/>
        </a:p>
      </dgm:t>
    </dgm:pt>
    <dgm:pt modelId="{92B2E46C-1A80-470C-8FFE-3898C2480C69}" type="pres">
      <dgm:prSet presAssocID="{706A69E9-A8F9-47BE-BF29-D41940D8DDDF}" presName="circ1" presStyleLbl="vennNode1" presStyleIdx="0" presStyleCnt="2" custScaleX="110430" custLinFactNeighborX="-11500"/>
      <dgm:spPr/>
      <dgm:t>
        <a:bodyPr/>
        <a:lstStyle/>
        <a:p>
          <a:endParaRPr lang="en-US"/>
        </a:p>
      </dgm:t>
    </dgm:pt>
    <dgm:pt modelId="{4D4F8C02-AEF1-404D-BC91-051A08CD4189}" type="pres">
      <dgm:prSet presAssocID="{706A69E9-A8F9-47BE-BF29-D41940D8DDDF}" presName="circ1Tx" presStyleLbl="revTx" presStyleIdx="0" presStyleCnt="0">
        <dgm:presLayoutVars>
          <dgm:chMax val="0"/>
          <dgm:chPref val="0"/>
          <dgm:bulletEnabled val="1"/>
        </dgm:presLayoutVars>
      </dgm:prSet>
      <dgm:spPr/>
      <dgm:t>
        <a:bodyPr/>
        <a:lstStyle/>
        <a:p>
          <a:endParaRPr lang="en-US"/>
        </a:p>
      </dgm:t>
    </dgm:pt>
    <dgm:pt modelId="{1E0C0715-FDFF-4BA1-B02F-712F01EDFA36}" type="pres">
      <dgm:prSet presAssocID="{CED9D867-696C-4B58-AAEE-7B056240BFC9}" presName="circ2" presStyleLbl="vennNode1" presStyleIdx="1" presStyleCnt="2" custScaleX="110148" custLinFactNeighborX="-762" custLinFactNeighborY="-273"/>
      <dgm:spPr/>
      <dgm:t>
        <a:bodyPr/>
        <a:lstStyle/>
        <a:p>
          <a:endParaRPr lang="en-US"/>
        </a:p>
      </dgm:t>
    </dgm:pt>
    <dgm:pt modelId="{BF2CE506-FD41-4190-8C79-C275A44B85B4}" type="pres">
      <dgm:prSet presAssocID="{CED9D867-696C-4B58-AAEE-7B056240BFC9}" presName="circ2Tx" presStyleLbl="revTx" presStyleIdx="0" presStyleCnt="0">
        <dgm:presLayoutVars>
          <dgm:chMax val="0"/>
          <dgm:chPref val="0"/>
          <dgm:bulletEnabled val="1"/>
        </dgm:presLayoutVars>
      </dgm:prSet>
      <dgm:spPr/>
      <dgm:t>
        <a:bodyPr/>
        <a:lstStyle/>
        <a:p>
          <a:endParaRPr lang="en-US"/>
        </a:p>
      </dgm:t>
    </dgm:pt>
  </dgm:ptLst>
  <dgm:cxnLst>
    <dgm:cxn modelId="{6760AA8C-EC9A-42FD-80D7-D9ADBA5AD22B}" type="presOf" srcId="{CED9D867-696C-4B58-AAEE-7B056240BFC9}" destId="{BF2CE506-FD41-4190-8C79-C275A44B85B4}" srcOrd="1" destOrd="0" presId="urn:microsoft.com/office/officeart/2005/8/layout/venn1"/>
    <dgm:cxn modelId="{ED034939-7096-409F-A4F3-B714C3904878}" type="presOf" srcId="{8F1F09FB-C3F9-4EBC-B431-A32A4BB3E12C}" destId="{53EE3663-1D5F-4422-9107-CC619DBF04CB}" srcOrd="0" destOrd="0" presId="urn:microsoft.com/office/officeart/2005/8/layout/venn1"/>
    <dgm:cxn modelId="{F22CCD1C-8FBF-4E52-92DE-04DE8E54FFEE}" type="presOf" srcId="{CED9D867-696C-4B58-AAEE-7B056240BFC9}" destId="{1E0C0715-FDFF-4BA1-B02F-712F01EDFA36}" srcOrd="0" destOrd="0" presId="urn:microsoft.com/office/officeart/2005/8/layout/venn1"/>
    <dgm:cxn modelId="{44D8E1CF-5D99-4793-94B6-E4CD7A33FB16}" srcId="{8F1F09FB-C3F9-4EBC-B431-A32A4BB3E12C}" destId="{CED9D867-696C-4B58-AAEE-7B056240BFC9}" srcOrd="1" destOrd="0" parTransId="{2855D634-99ED-4225-B9BD-9490D598C216}" sibTransId="{10FC5124-3A6A-43D6-96E1-98ED749C56FF}"/>
    <dgm:cxn modelId="{E7EDC439-7CCA-4E22-9FB8-8D32B0535144}" type="presOf" srcId="{706A69E9-A8F9-47BE-BF29-D41940D8DDDF}" destId="{92B2E46C-1A80-470C-8FFE-3898C2480C69}" srcOrd="0" destOrd="0" presId="urn:microsoft.com/office/officeart/2005/8/layout/venn1"/>
    <dgm:cxn modelId="{2207F23D-42E6-4CF0-8CF8-17E906254DDF}" type="presOf" srcId="{706A69E9-A8F9-47BE-BF29-D41940D8DDDF}" destId="{4D4F8C02-AEF1-404D-BC91-051A08CD4189}" srcOrd="1" destOrd="0" presId="urn:microsoft.com/office/officeart/2005/8/layout/venn1"/>
    <dgm:cxn modelId="{CC4C2147-AC5E-4DB5-B428-DF92B974CC8E}" srcId="{8F1F09FB-C3F9-4EBC-B431-A32A4BB3E12C}" destId="{706A69E9-A8F9-47BE-BF29-D41940D8DDDF}" srcOrd="0" destOrd="0" parTransId="{76D5D1CB-C07C-4CAD-B5B7-6DECBD972CB1}" sibTransId="{AC8FE6ED-4489-4E95-9403-1F9F4C7FF3B8}"/>
    <dgm:cxn modelId="{227EEADB-8821-475D-A236-B6CF18D00BBB}" type="presParOf" srcId="{53EE3663-1D5F-4422-9107-CC619DBF04CB}" destId="{92B2E46C-1A80-470C-8FFE-3898C2480C69}" srcOrd="0" destOrd="0" presId="urn:microsoft.com/office/officeart/2005/8/layout/venn1"/>
    <dgm:cxn modelId="{F5C65865-7F5E-4650-B37E-91F6B30B6396}" type="presParOf" srcId="{53EE3663-1D5F-4422-9107-CC619DBF04CB}" destId="{4D4F8C02-AEF1-404D-BC91-051A08CD4189}" srcOrd="1" destOrd="0" presId="urn:microsoft.com/office/officeart/2005/8/layout/venn1"/>
    <dgm:cxn modelId="{8D5A1D5B-95A1-4EB2-9985-0449A1F15A1A}" type="presParOf" srcId="{53EE3663-1D5F-4422-9107-CC619DBF04CB}" destId="{1E0C0715-FDFF-4BA1-B02F-712F01EDFA36}" srcOrd="2" destOrd="0" presId="urn:microsoft.com/office/officeart/2005/8/layout/venn1"/>
    <dgm:cxn modelId="{B2B362D1-6639-4EF5-9D5E-8EFFE1CF6C07}" type="presParOf" srcId="{53EE3663-1D5F-4422-9107-CC619DBF04CB}" destId="{BF2CE506-FD41-4190-8C79-C275A44B85B4}"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682" cy="464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971136" y="0"/>
            <a:ext cx="3037682" cy="464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830627"/>
            <a:ext cx="3037682" cy="464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971136" y="8830627"/>
            <a:ext cx="3037682" cy="464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82"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1136" y="0"/>
            <a:ext cx="3037682" cy="464184"/>
          </a:xfrm>
          <a:prstGeom prst="rect">
            <a:avLst/>
          </a:prstGeom>
        </p:spPr>
        <p:txBody>
          <a:bodyPr vert="horz" lIns="91440" tIns="45720" rIns="91440" bIns="45720" rtlCol="0"/>
          <a:lstStyle>
            <a:lvl1pPr algn="r">
              <a:defRPr sz="1200"/>
            </a:lvl1pPr>
          </a:lstStyle>
          <a:p>
            <a:fld id="{B952C7B8-868C-48F0-ACF3-0F448B8F976C}" type="datetimeFigureOut">
              <a:rPr lang="en-US" smtClean="0"/>
              <a:pPr/>
              <a:t>5/15/2015</a:t>
            </a:fld>
            <a:endParaRPr lang="en-US"/>
          </a:p>
        </p:txBody>
      </p:sp>
      <p:sp>
        <p:nvSpPr>
          <p:cNvPr id="4" name="Slide Image Placeholder 3"/>
          <p:cNvSpPr>
            <a:spLocks noGrp="1" noRot="1" noChangeAspect="1"/>
          </p:cNvSpPr>
          <p:nvPr>
            <p:ph type="sldImg" idx="2"/>
          </p:nvPr>
        </p:nvSpPr>
        <p:spPr>
          <a:xfrm>
            <a:off x="1182688" y="698500"/>
            <a:ext cx="4646612"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882" y="4416108"/>
            <a:ext cx="5608636" cy="418242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3037682" cy="46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1136" y="8830627"/>
            <a:ext cx="3037682" cy="464184"/>
          </a:xfrm>
          <a:prstGeom prst="rect">
            <a:avLst/>
          </a:prstGeom>
        </p:spPr>
        <p:txBody>
          <a:bodyPr vert="horz" lIns="91440" tIns="45720" rIns="91440" bIns="45720"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a:t>
            </a:fld>
            <a:endParaRPr lang="en-US"/>
          </a:p>
        </p:txBody>
      </p:sp>
    </p:spTree>
    <p:extLst>
      <p:ext uri="{BB962C8B-B14F-4D97-AF65-F5344CB8AC3E}">
        <p14:creationId xmlns:p14="http://schemas.microsoft.com/office/powerpoint/2010/main" val="1959860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Pelvic relaxation: </a:t>
            </a:r>
            <a:r>
              <a:rPr lang="en-US" b="0" dirty="0" smtClean="0"/>
              <a:t>such that either the vaginal walls or the uterine cervix descend beyond the vaginal </a:t>
            </a:r>
            <a:r>
              <a:rPr lang="en-US" b="0" dirty="0" err="1" smtClean="0"/>
              <a:t>introitus</a:t>
            </a:r>
            <a:r>
              <a:rPr lang="en-US" b="0" dirty="0" smtClean="0"/>
              <a:t> with </a:t>
            </a:r>
            <a:r>
              <a:rPr lang="en-US" b="0" dirty="0" err="1" smtClean="0"/>
              <a:t>valsalva</a:t>
            </a:r>
            <a:r>
              <a:rPr lang="en-US" b="0" dirty="0" smtClean="0"/>
              <a:t> maneuver or has pelvic anatomy that compromises the ability to adequately assess vaginal safety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err="1" smtClean="0"/>
              <a:t>IoR</a:t>
            </a:r>
            <a:r>
              <a:rPr lang="en-US" b="0" dirty="0" smtClean="0"/>
              <a:t> Discretion:</a:t>
            </a:r>
            <a:r>
              <a:rPr lang="en-US" b="0" baseline="0" dirty="0" smtClean="0"/>
              <a:t> that </a:t>
            </a:r>
            <a:r>
              <a:rPr lang="en-US" dirty="0" smtClean="0"/>
              <a:t>would preclude informed consent, make study participation unsafe, complicate interpretation of study outcome data, or otherwise interfere with achieving the study objectives</a:t>
            </a:r>
          </a:p>
          <a:p>
            <a:endParaRPr lang="en-US" b="0" dirty="0" smtClean="0"/>
          </a:p>
          <a:p>
            <a:r>
              <a:rPr lang="en-US" dirty="0" smtClean="0"/>
              <a:t>Note: Otherwise eligible participants with an exclusionary test result (other than HIV, HBV or HCV) can be re-tested during the screening process. If a participant is re-tested and a non-exclusionary result is documented within 45 days of providing informed consent for screening, the participant may be enrolled. </a:t>
            </a:r>
          </a:p>
          <a:p>
            <a:endParaRPr lang="en-US" b="0" dirty="0" smtClean="0"/>
          </a:p>
          <a:p>
            <a:r>
              <a:rPr lang="en-US" b="0" dirty="0" smtClean="0"/>
              <a:t>Note: If diagnosed</a:t>
            </a:r>
            <a:r>
              <a:rPr lang="en-US" b="0" baseline="0" dirty="0" smtClean="0"/>
              <a:t> with </a:t>
            </a:r>
            <a:r>
              <a:rPr lang="en-US" dirty="0" smtClean="0"/>
              <a:t>Gonorrhea, chlamydia and/or syphilis diagnosis in the 6 months prior to Enrollment; this is exclusionary</a:t>
            </a:r>
            <a:r>
              <a:rPr lang="en-US" baseline="0" dirty="0" smtClean="0"/>
              <a:t> (treating and resolution of symptoms does not make them eligible).</a:t>
            </a:r>
            <a:endParaRPr lang="en-US" b="0"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14</a:t>
            </a:fld>
            <a:endParaRPr lang="en-US"/>
          </a:p>
        </p:txBody>
      </p:sp>
    </p:spTree>
    <p:extLst>
      <p:ext uri="{BB962C8B-B14F-4D97-AF65-F5344CB8AC3E}">
        <p14:creationId xmlns:p14="http://schemas.microsoft.com/office/powerpoint/2010/main" val="713646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VCV is a CCR5-receptor antagonist that is potent against CCR5-tropic viruses, which are the predominantly transmitted HIV viral strains, and is active against viruses resistant to other drug classes. Development of resistance to VCV maleate (MK-7690) during Phase 3 trials was uncommon, thereby making it an attractive microbicide candidate. However, VCV is not active against viruses using co-receptors other than CCR5. </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MK-2048 is an HIV-1 </a:t>
            </a:r>
            <a:r>
              <a:rPr lang="en-US" dirty="0" err="1" smtClean="0"/>
              <a:t>integrase</a:t>
            </a:r>
            <a:r>
              <a:rPr lang="en-US" dirty="0" smtClean="0"/>
              <a:t> inhibitor that is highly potent against both wild type HIV- 1 and </a:t>
            </a:r>
            <a:r>
              <a:rPr lang="en-US" dirty="0" err="1" smtClean="0"/>
              <a:t>raltegravir</a:t>
            </a:r>
            <a:r>
              <a:rPr lang="en-US" dirty="0" smtClean="0"/>
              <a:t>-resistant isolates. </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The combination IVR is novel as it combines two different classes of ARV agents. The combination of two highly potent ARVs not currently being used for HIV-1 treatment may serve as an ideal HIV prevention combination.</a:t>
            </a:r>
          </a:p>
        </p:txBody>
      </p:sp>
      <p:sp>
        <p:nvSpPr>
          <p:cNvPr id="4" name="Slide Number Placeholder 3"/>
          <p:cNvSpPr>
            <a:spLocks noGrp="1"/>
          </p:cNvSpPr>
          <p:nvPr>
            <p:ph type="sldNum" sz="quarter" idx="10"/>
          </p:nvPr>
        </p:nvSpPr>
        <p:spPr/>
        <p:txBody>
          <a:bodyPr/>
          <a:lstStyle/>
          <a:p>
            <a:fld id="{58EA83C3-4F95-4190-8379-F5EE4652D91D}" type="slidenum">
              <a:rPr lang="en-US" smtClean="0"/>
              <a:pPr/>
              <a:t>3</a:t>
            </a:fld>
            <a:endParaRPr lang="en-US"/>
          </a:p>
        </p:txBody>
      </p:sp>
    </p:spTree>
    <p:extLst>
      <p:ext uri="{BB962C8B-B14F-4D97-AF65-F5344CB8AC3E}">
        <p14:creationId xmlns:p14="http://schemas.microsoft.com/office/powerpoint/2010/main" val="113504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An initial burst release of both compounds was observed during the first 1 to 2 days of incubation </a:t>
            </a:r>
          </a:p>
          <a:p>
            <a:pPr marL="171450" indent="-171450">
              <a:buFont typeface="Arial" panose="020B0604020202020204" pitchFamily="34" charset="0"/>
              <a:buChar char="•"/>
            </a:pPr>
            <a:r>
              <a:rPr lang="en-US" dirty="0" smtClean="0"/>
              <a:t>Peak release approximately 14 and 7 mg/day for VCV (MK- 4176) and MK-2048, respectively. </a:t>
            </a:r>
          </a:p>
          <a:p>
            <a:pPr marL="171450" indent="-171450">
              <a:buFont typeface="Arial" panose="020B0604020202020204" pitchFamily="34" charset="0"/>
              <a:buChar char="•"/>
            </a:pPr>
            <a:r>
              <a:rPr lang="en-US" dirty="0" smtClean="0"/>
              <a:t>Following this initial burst, drug release stabilized between days 5 to 28, with release rates ranging between 4.8 to 1.65 mg/day for VCV (MK-4176) and 1.3 to 0.415 mg/day for MK-2048. </a:t>
            </a:r>
          </a:p>
          <a:p>
            <a:pPr marL="171450" indent="-171450">
              <a:buFont typeface="Arial" panose="020B0604020202020204" pitchFamily="34" charset="0"/>
              <a:buChar char="•"/>
            </a:pPr>
            <a:r>
              <a:rPr lang="en-US" dirty="0" smtClean="0"/>
              <a:t>Assuming a total vaginal fluid volume of 10 ml, the predicted fluid levels of VCV (MK-4176) and MK-2048 on day 28 would be approximately 300 µM and 90 µM respectively; concentrations many fold above the in vitro antiviral IC95 for each compound.</a:t>
            </a: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4</a:t>
            </a:fld>
            <a:endParaRPr lang="en-US"/>
          </a:p>
        </p:txBody>
      </p:sp>
    </p:spTree>
    <p:extLst>
      <p:ext uri="{BB962C8B-B14F-4D97-AF65-F5344CB8AC3E}">
        <p14:creationId xmlns:p14="http://schemas.microsoft.com/office/powerpoint/2010/main" val="1341890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IVRs were generally well tolerated.</a:t>
            </a:r>
            <a:r>
              <a:rPr lang="en-US" baseline="0" dirty="0" smtClean="0"/>
              <a:t> </a:t>
            </a:r>
            <a:r>
              <a:rPr lang="en-US" dirty="0" smtClean="0"/>
              <a:t>The presence of the IVR was associated with mixed cell inflammation of the vaginal epithelial and sub-epithelial tissues and hypertrophy of the vaginal epithelium. Similar changes in animals that received the placebo IVR compared to those that received IVRs containing drug eliminates the drugs alone or in combination as the sole cause of the microscopic observations.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maximal concentrations of MK-2048 and VCV in local vaginal secretions were achieved </a:t>
            </a:r>
            <a:r>
              <a:rPr lang="en-US" b="1" dirty="0" smtClean="0"/>
              <a:t>a day </a:t>
            </a:r>
            <a:r>
              <a:rPr lang="en-US" dirty="0" smtClean="0"/>
              <a:t>after ring insertion.</a:t>
            </a:r>
          </a:p>
          <a:p>
            <a:endParaRPr lang="en-US" dirty="0" smtClean="0"/>
          </a:p>
          <a:p>
            <a:r>
              <a:rPr lang="en-US" dirty="0" smtClean="0"/>
              <a:t>Pharmacokinetic analysis indicated that mean plasma concentration of VCV (MK-4176) were low (≤0.013 </a:t>
            </a:r>
            <a:r>
              <a:rPr lang="en-US" dirty="0" err="1" smtClean="0"/>
              <a:t>μM</a:t>
            </a:r>
            <a:r>
              <a:rPr lang="en-US" dirty="0" smtClean="0"/>
              <a:t>) and plasma levels of MK-2048 in plasma were below the lower limit of quantitation (LLOQ) (0.0005 to 0.001 µM) at all-time points. </a:t>
            </a:r>
          </a:p>
        </p:txBody>
      </p:sp>
      <p:sp>
        <p:nvSpPr>
          <p:cNvPr id="4" name="Slide Number Placeholder 3"/>
          <p:cNvSpPr>
            <a:spLocks noGrp="1"/>
          </p:cNvSpPr>
          <p:nvPr>
            <p:ph type="sldNum" sz="quarter" idx="10"/>
          </p:nvPr>
        </p:nvSpPr>
        <p:spPr/>
        <p:txBody>
          <a:bodyPr/>
          <a:lstStyle/>
          <a:p>
            <a:fld id="{58EA83C3-4F95-4190-8379-F5EE4652D91D}" type="slidenum">
              <a:rPr lang="en-US" smtClean="0"/>
              <a:pPr/>
              <a:t>5</a:t>
            </a:fld>
            <a:endParaRPr lang="en-US"/>
          </a:p>
        </p:txBody>
      </p:sp>
    </p:spTree>
    <p:extLst>
      <p:ext uri="{BB962C8B-B14F-4D97-AF65-F5344CB8AC3E}">
        <p14:creationId xmlns:p14="http://schemas.microsoft.com/office/powerpoint/2010/main" val="408672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side effects have been associated with the use of </a:t>
            </a:r>
            <a:r>
              <a:rPr lang="en-US" dirty="0" err="1" smtClean="0"/>
              <a:t>vicriviroc</a:t>
            </a:r>
            <a:r>
              <a:rPr lang="en-US" dirty="0" smtClean="0"/>
              <a:t> in </a:t>
            </a:r>
            <a:r>
              <a:rPr lang="en-US" u="sng" dirty="0" smtClean="0"/>
              <a:t>patients being treated for HIV</a:t>
            </a:r>
            <a:r>
              <a:rPr lang="en-US" dirty="0" smtClean="0"/>
              <a:t>. These side effects may or may not be associated with the use of </a:t>
            </a:r>
            <a:r>
              <a:rPr lang="en-US" dirty="0" err="1" smtClean="0"/>
              <a:t>vicriviroc</a:t>
            </a:r>
            <a:r>
              <a:rPr lang="en-US" dirty="0" smtClean="0"/>
              <a:t> when the drug is placed into a vaginal ring and worn by HIV-negative women: • Hepatocellular events (Liver problems) • Ischemic cardiovascular events (Heart problems, such as a heart attack) • Dyslipidemias (High blood lipid or cholesterol levels) • Herpes simplex virus (HSV) infections • Upper respiratory infections • Seizures • Malignancies (Cancerous tumor)</a:t>
            </a: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6</a:t>
            </a:fld>
            <a:endParaRPr lang="en-US"/>
          </a:p>
        </p:txBody>
      </p:sp>
    </p:spTree>
    <p:extLst>
      <p:ext uri="{BB962C8B-B14F-4D97-AF65-F5344CB8AC3E}">
        <p14:creationId xmlns:p14="http://schemas.microsoft.com/office/powerpoint/2010/main" val="3727722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7</a:t>
            </a:fld>
            <a:endParaRPr lang="en-US"/>
          </a:p>
        </p:txBody>
      </p:sp>
    </p:spTree>
    <p:extLst>
      <p:ext uri="{BB962C8B-B14F-4D97-AF65-F5344CB8AC3E}">
        <p14:creationId xmlns:p14="http://schemas.microsoft.com/office/powerpoint/2010/main" val="2990697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58EA83C3-4F95-4190-8379-F5EE4652D91D}" type="slidenum">
              <a:rPr lang="en-US" smtClean="0"/>
              <a:pPr/>
              <a:t>11</a:t>
            </a:fld>
            <a:endParaRPr lang="en-US"/>
          </a:p>
        </p:txBody>
      </p:sp>
    </p:spTree>
    <p:extLst>
      <p:ext uri="{BB962C8B-B14F-4D97-AF65-F5344CB8AC3E}">
        <p14:creationId xmlns:p14="http://schemas.microsoft.com/office/powerpoint/2010/main" val="39882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Receptive</a:t>
            </a:r>
            <a:r>
              <a:rPr lang="en-US" b="1" baseline="0" dirty="0" smtClean="0"/>
              <a:t> sexual activity</a:t>
            </a:r>
            <a:r>
              <a:rPr lang="en-US" baseline="0" dirty="0" smtClean="0"/>
              <a:t>: </a:t>
            </a:r>
            <a:r>
              <a:rPr lang="en-US" dirty="0" smtClean="0"/>
              <a:t>includes penile-vaginal intercourse, anal intercourse, receptive oral intercourse, finger stimulation, and the use of sex toys</a:t>
            </a:r>
          </a:p>
          <a:p>
            <a:r>
              <a:rPr lang="en-US" b="1" dirty="0" smtClean="0"/>
              <a:t>Effective contraception</a:t>
            </a:r>
            <a:r>
              <a:rPr lang="en-US" dirty="0" smtClean="0"/>
              <a:t>:</a:t>
            </a:r>
            <a:r>
              <a:rPr lang="en-US" baseline="0" dirty="0" smtClean="0"/>
              <a:t> </a:t>
            </a:r>
            <a:r>
              <a:rPr lang="en-US" dirty="0" smtClean="0"/>
              <a:t>hormonal methods (except contraceptive IVRs), intrauterine device (IUD) inserted at least 28 days prior to enrollment, engages in sex exclusively with women, sterilized (self or partner), and/or sexually abstinent for the past 90 days </a:t>
            </a:r>
          </a:p>
          <a:p>
            <a:r>
              <a:rPr lang="en-US" b="1" dirty="0" smtClean="0"/>
              <a:t>Non</a:t>
            </a:r>
            <a:r>
              <a:rPr lang="en-US" b="1" baseline="0" dirty="0" smtClean="0"/>
              <a:t> vaginal study products: </a:t>
            </a:r>
            <a:r>
              <a:rPr lang="en-US" dirty="0" smtClean="0"/>
              <a:t>including, but not limited to, spermicides, female condoms, diaphragms, contraceptive IVRs, vaginal medications, menstrual cups, cervical caps (or any other vaginal barrier method), douches, lubricants, sex toys (vibrators, dildos, etc.) </a:t>
            </a: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12</a:t>
            </a:fld>
            <a:endParaRPr lang="en-US"/>
          </a:p>
        </p:txBody>
      </p:sp>
    </p:spTree>
    <p:extLst>
      <p:ext uri="{BB962C8B-B14F-4D97-AF65-F5344CB8AC3E}">
        <p14:creationId xmlns:p14="http://schemas.microsoft.com/office/powerpoint/2010/main" val="202321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13</a:t>
            </a:fld>
            <a:endParaRPr lang="en-US"/>
          </a:p>
        </p:txBody>
      </p:sp>
    </p:spTree>
    <p:extLst>
      <p:ext uri="{BB962C8B-B14F-4D97-AF65-F5344CB8AC3E}">
        <p14:creationId xmlns:p14="http://schemas.microsoft.com/office/powerpoint/2010/main" val="2413298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smtClean="0"/>
              <a:t>Click to edit Master title style</a:t>
            </a:r>
            <a:endParaRPr lang="en-US" dirty="0"/>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21594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939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93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930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3319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339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5/15/2015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282182069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sz="5400" b="1" dirty="0" smtClean="0"/>
              <a:t>MTN-027 Study Overview</a:t>
            </a:r>
            <a:endParaRPr lang="en-US" sz="5400" b="1" dirty="0"/>
          </a:p>
        </p:txBody>
      </p:sp>
      <p:sp>
        <p:nvSpPr>
          <p:cNvPr id="2" name="Subtitle 1"/>
          <p:cNvSpPr>
            <a:spLocks noGrp="1"/>
          </p:cNvSpPr>
          <p:nvPr>
            <p:ph type="subTitle" idx="1"/>
          </p:nvPr>
        </p:nvSpPr>
        <p:spPr>
          <a:xfrm>
            <a:off x="1371600" y="3979596"/>
            <a:ext cx="6400800" cy="1278204"/>
          </a:xfrm>
        </p:spPr>
        <p:txBody>
          <a:bodyPr/>
          <a:lstStyle/>
          <a:p>
            <a:r>
              <a:rPr lang="en-US" sz="2800" b="1" dirty="0">
                <a:solidFill>
                  <a:schemeClr val="accent3">
                    <a:lumMod val="75000"/>
                  </a:schemeClr>
                </a:solidFill>
              </a:rPr>
              <a:t>Phase 1 Safety and Pharmacokinetics Study of</a:t>
            </a:r>
            <a:r>
              <a:rPr lang="en-US" sz="2800" dirty="0">
                <a:solidFill>
                  <a:schemeClr val="accent3">
                    <a:lumMod val="75000"/>
                  </a:schemeClr>
                </a:solidFill>
              </a:rPr>
              <a:t> </a:t>
            </a:r>
            <a:r>
              <a:rPr lang="en-US" sz="2800" b="1" dirty="0">
                <a:solidFill>
                  <a:schemeClr val="accent3">
                    <a:lumMod val="75000"/>
                  </a:schemeClr>
                </a:solidFill>
              </a:rPr>
              <a:t>MK-2048/</a:t>
            </a:r>
            <a:r>
              <a:rPr lang="en-US" sz="2800" b="1" dirty="0" err="1">
                <a:solidFill>
                  <a:schemeClr val="accent3">
                    <a:lumMod val="75000"/>
                  </a:schemeClr>
                </a:solidFill>
              </a:rPr>
              <a:t>Vicriviroc</a:t>
            </a:r>
            <a:r>
              <a:rPr lang="en-US" sz="2800" b="1" dirty="0">
                <a:solidFill>
                  <a:schemeClr val="accent3">
                    <a:lumMod val="75000"/>
                  </a:schemeClr>
                </a:solidFill>
              </a:rPr>
              <a:t> (MK-4176)/MK-2048A </a:t>
            </a:r>
            <a:r>
              <a:rPr lang="en-US" sz="2800" b="1" dirty="0" err="1">
                <a:solidFill>
                  <a:schemeClr val="accent3">
                    <a:lumMod val="75000"/>
                  </a:schemeClr>
                </a:solidFill>
              </a:rPr>
              <a:t>Intravaginal</a:t>
            </a:r>
            <a:r>
              <a:rPr lang="en-US" sz="2800" b="1" dirty="0">
                <a:solidFill>
                  <a:schemeClr val="accent3">
                    <a:lumMod val="75000"/>
                  </a:schemeClr>
                </a:solidFill>
              </a:rPr>
              <a:t> </a:t>
            </a:r>
            <a:r>
              <a:rPr lang="en-US" sz="2800" b="1" dirty="0" smtClean="0">
                <a:solidFill>
                  <a:schemeClr val="accent3">
                    <a:lumMod val="75000"/>
                  </a:schemeClr>
                </a:solidFill>
              </a:rPr>
              <a:t>Rings</a:t>
            </a:r>
          </a:p>
          <a:p>
            <a:pPr eaLnBrk="1" hangingPunct="1"/>
            <a:endParaRPr lang="en-US" altLang="en-US" sz="2800" dirty="0" smtClean="0">
              <a:solidFill>
                <a:schemeClr val="tx1"/>
              </a:solidFill>
            </a:endParaRPr>
          </a:p>
          <a:p>
            <a:pPr eaLnBrk="1" hangingPunct="1"/>
            <a:r>
              <a:rPr lang="en-US" altLang="en-US" sz="2800" dirty="0" smtClean="0">
                <a:solidFill>
                  <a:schemeClr val="tx1"/>
                </a:solidFill>
              </a:rPr>
              <a:t>MTN-027 Study Specific Training</a:t>
            </a:r>
          </a:p>
        </p:txBody>
      </p:sp>
    </p:spTree>
    <p:extLst>
      <p:ext uri="{BB962C8B-B14F-4D97-AF65-F5344CB8AC3E}">
        <p14:creationId xmlns:p14="http://schemas.microsoft.com/office/powerpoint/2010/main" val="2687146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MTN-027 – Study Design/Population</a:t>
            </a:r>
            <a:endParaRPr lang="en-US" sz="4000" dirty="0"/>
          </a:p>
        </p:txBody>
      </p:sp>
      <p:sp>
        <p:nvSpPr>
          <p:cNvPr id="3" name="Content Placeholder 2"/>
          <p:cNvSpPr>
            <a:spLocks noGrp="1"/>
          </p:cNvSpPr>
          <p:nvPr>
            <p:ph idx="1"/>
          </p:nvPr>
        </p:nvSpPr>
        <p:spPr/>
        <p:txBody>
          <a:bodyPr/>
          <a:lstStyle/>
          <a:p>
            <a:r>
              <a:rPr lang="en-US" sz="2800" b="1" dirty="0"/>
              <a:t>Sample </a:t>
            </a:r>
            <a:r>
              <a:rPr lang="en-US" sz="2800" b="1" dirty="0" smtClean="0"/>
              <a:t>Size:</a:t>
            </a:r>
            <a:r>
              <a:rPr lang="en-US" sz="2800" dirty="0"/>
              <a:t> </a:t>
            </a:r>
            <a:r>
              <a:rPr lang="en-US" sz="2800" dirty="0" smtClean="0"/>
              <a:t>Approximately </a:t>
            </a:r>
            <a:r>
              <a:rPr lang="en-US" sz="2800" dirty="0"/>
              <a:t>48 women </a:t>
            </a:r>
          </a:p>
          <a:p>
            <a:r>
              <a:rPr lang="en-US" sz="2800" b="1" dirty="0"/>
              <a:t>Study Population:</a:t>
            </a:r>
            <a:r>
              <a:rPr lang="en-US" sz="2800" dirty="0"/>
              <a:t> </a:t>
            </a:r>
            <a:r>
              <a:rPr lang="en-US" sz="2800" dirty="0" smtClean="0"/>
              <a:t>Healthy</a:t>
            </a:r>
            <a:r>
              <a:rPr lang="en-US" sz="2800" dirty="0"/>
              <a:t>, HIV-uninfected, sexually abstinent women between </a:t>
            </a:r>
            <a:r>
              <a:rPr lang="en-US" sz="2800" dirty="0" smtClean="0"/>
              <a:t>ages 18-45</a:t>
            </a:r>
          </a:p>
          <a:p>
            <a:r>
              <a:rPr lang="en-US" sz="2800" b="1" dirty="0" smtClean="0"/>
              <a:t>Study Design:</a:t>
            </a:r>
            <a:r>
              <a:rPr lang="en-US" sz="2800" dirty="0" smtClean="0"/>
              <a:t> Multi-site</a:t>
            </a:r>
            <a:r>
              <a:rPr lang="en-US" sz="2800" dirty="0"/>
              <a:t>, single-blind, </a:t>
            </a:r>
            <a:r>
              <a:rPr lang="en-US" sz="2800" dirty="0" smtClean="0"/>
              <a:t>four-arm, </a:t>
            </a:r>
            <a:r>
              <a:rPr lang="en-US" sz="2800" dirty="0"/>
              <a:t>randomized, placebo-controlled </a:t>
            </a:r>
            <a:r>
              <a:rPr lang="en-US" sz="2800" dirty="0" smtClean="0"/>
              <a:t>trial</a:t>
            </a:r>
          </a:p>
          <a:p>
            <a:r>
              <a:rPr lang="en-US" sz="2800" b="1" dirty="0" smtClean="0"/>
              <a:t>Study Sites: </a:t>
            </a:r>
            <a:r>
              <a:rPr lang="en-US" sz="2800" dirty="0" smtClean="0"/>
              <a:t>UAB, Pittsburgh</a:t>
            </a:r>
            <a:endParaRPr lang="en-US" sz="2800" dirty="0"/>
          </a:p>
          <a:p>
            <a:r>
              <a:rPr lang="en-US" sz="2800" b="1" dirty="0" smtClean="0"/>
              <a:t>Study Duration:</a:t>
            </a:r>
            <a:r>
              <a:rPr lang="en-US" sz="2800" dirty="0"/>
              <a:t> </a:t>
            </a:r>
            <a:r>
              <a:rPr lang="en-US" sz="2800" dirty="0" smtClean="0"/>
              <a:t>Approximately </a:t>
            </a:r>
            <a:r>
              <a:rPr lang="en-US" sz="2800" dirty="0"/>
              <a:t>5 weeks per participant, with approximately 6-9 months for planned accrual at each site </a:t>
            </a:r>
          </a:p>
          <a:p>
            <a:endParaRPr lang="en-US" dirty="0"/>
          </a:p>
        </p:txBody>
      </p:sp>
    </p:spTree>
    <p:extLst>
      <p:ext uri="{BB962C8B-B14F-4D97-AF65-F5344CB8AC3E}">
        <p14:creationId xmlns:p14="http://schemas.microsoft.com/office/powerpoint/2010/main" val="1612463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MTN-027 – Study Products/Regimen</a:t>
            </a:r>
            <a:endParaRPr lang="en-US" sz="4000" dirty="0"/>
          </a:p>
        </p:txBody>
      </p:sp>
      <p:sp>
        <p:nvSpPr>
          <p:cNvPr id="3" name="Content Placeholder 2"/>
          <p:cNvSpPr>
            <a:spLocks noGrp="1"/>
          </p:cNvSpPr>
          <p:nvPr>
            <p:ph idx="1"/>
          </p:nvPr>
        </p:nvSpPr>
        <p:spPr>
          <a:xfrm>
            <a:off x="457200" y="1600200"/>
            <a:ext cx="8382000" cy="4785232"/>
          </a:xfrm>
        </p:spPr>
        <p:txBody>
          <a:bodyPr/>
          <a:lstStyle/>
          <a:p>
            <a:r>
              <a:rPr lang="en-US" sz="2800" b="1" dirty="0" smtClean="0"/>
              <a:t>Study Products: </a:t>
            </a:r>
          </a:p>
          <a:p>
            <a:pPr lvl="1"/>
            <a:r>
              <a:rPr lang="en-US" sz="2000" dirty="0" smtClean="0"/>
              <a:t>182 </a:t>
            </a:r>
            <a:r>
              <a:rPr lang="en-US" sz="2000" dirty="0"/>
              <a:t>mg </a:t>
            </a:r>
            <a:r>
              <a:rPr lang="en-US" sz="2000" b="1" dirty="0" err="1" smtClean="0">
                <a:solidFill>
                  <a:srgbClr val="740074"/>
                </a:solidFill>
              </a:rPr>
              <a:t>Vicriviroc</a:t>
            </a:r>
            <a:r>
              <a:rPr lang="en-US" sz="2000" b="1" dirty="0" smtClean="0">
                <a:solidFill>
                  <a:srgbClr val="740074"/>
                </a:solidFill>
              </a:rPr>
              <a:t> </a:t>
            </a:r>
            <a:r>
              <a:rPr lang="en-US" sz="2000" b="1" dirty="0">
                <a:solidFill>
                  <a:srgbClr val="740074"/>
                </a:solidFill>
              </a:rPr>
              <a:t>(MK-4176</a:t>
            </a:r>
            <a:r>
              <a:rPr lang="en-US" sz="2000" b="1" dirty="0" smtClean="0">
                <a:solidFill>
                  <a:srgbClr val="740074"/>
                </a:solidFill>
              </a:rPr>
              <a:t>) </a:t>
            </a:r>
            <a:r>
              <a:rPr lang="en-US" sz="2000" dirty="0"/>
              <a:t>IVR </a:t>
            </a:r>
            <a:endParaRPr lang="en-US" sz="2000" dirty="0" smtClean="0"/>
          </a:p>
          <a:p>
            <a:pPr lvl="1"/>
            <a:r>
              <a:rPr lang="fr-FR" sz="2000" dirty="0" smtClean="0"/>
              <a:t>30 mg </a:t>
            </a:r>
            <a:r>
              <a:rPr lang="fr-FR" sz="2000" b="1" dirty="0" smtClean="0">
                <a:solidFill>
                  <a:srgbClr val="740074"/>
                </a:solidFill>
              </a:rPr>
              <a:t>MK-2048 </a:t>
            </a:r>
            <a:r>
              <a:rPr lang="fr-FR" sz="2000" b="1" dirty="0">
                <a:solidFill>
                  <a:srgbClr val="740074"/>
                </a:solidFill>
              </a:rPr>
              <a:t>IVR </a:t>
            </a:r>
            <a:endParaRPr lang="fr-FR" sz="2000" b="1" dirty="0" smtClean="0">
              <a:solidFill>
                <a:srgbClr val="740074"/>
              </a:solidFill>
            </a:endParaRPr>
          </a:p>
          <a:p>
            <a:pPr lvl="1"/>
            <a:r>
              <a:rPr lang="fr-FR" sz="2000" b="1" dirty="0" smtClean="0">
                <a:solidFill>
                  <a:srgbClr val="740074"/>
                </a:solidFill>
              </a:rPr>
              <a:t>MK-2048A </a:t>
            </a:r>
            <a:r>
              <a:rPr lang="fr-FR" sz="2000" dirty="0" smtClean="0"/>
              <a:t>(182 mg </a:t>
            </a:r>
            <a:r>
              <a:rPr lang="en-US" sz="2000" dirty="0" err="1" smtClean="0"/>
              <a:t>Vicriviroc</a:t>
            </a:r>
            <a:r>
              <a:rPr lang="en-US" sz="2000" dirty="0" smtClean="0"/>
              <a:t> </a:t>
            </a:r>
            <a:r>
              <a:rPr lang="fr-FR" sz="2000" dirty="0"/>
              <a:t>[MK-4176] </a:t>
            </a:r>
            <a:r>
              <a:rPr lang="fr-FR" sz="2000" dirty="0" smtClean="0"/>
              <a:t>+ 30 mg </a:t>
            </a:r>
            <a:r>
              <a:rPr lang="fr-FR" sz="2000" dirty="0"/>
              <a:t>MK-2048) </a:t>
            </a:r>
            <a:r>
              <a:rPr lang="fr-FR" sz="2000" dirty="0" smtClean="0"/>
              <a:t>IVR</a:t>
            </a:r>
            <a:endParaRPr lang="en-US" sz="2000" dirty="0"/>
          </a:p>
          <a:p>
            <a:pPr lvl="1"/>
            <a:r>
              <a:rPr lang="fr-FR" sz="2000" b="1" dirty="0" smtClean="0">
                <a:solidFill>
                  <a:srgbClr val="740074"/>
                </a:solidFill>
              </a:rPr>
              <a:t>Placebo</a:t>
            </a:r>
            <a:r>
              <a:rPr lang="fr-FR" sz="2000" dirty="0" smtClean="0">
                <a:solidFill>
                  <a:srgbClr val="740074"/>
                </a:solidFill>
              </a:rPr>
              <a:t> </a:t>
            </a:r>
            <a:r>
              <a:rPr lang="fr-FR" sz="2000" dirty="0" smtClean="0"/>
              <a:t>IVR</a:t>
            </a:r>
            <a:endParaRPr lang="en-US" sz="2000" dirty="0"/>
          </a:p>
          <a:p>
            <a:r>
              <a:rPr lang="en-US" sz="2800" b="1" dirty="0"/>
              <a:t>Study </a:t>
            </a:r>
            <a:r>
              <a:rPr lang="en-US" sz="2800" b="1" dirty="0" smtClean="0"/>
              <a:t>Regimen: </a:t>
            </a:r>
          </a:p>
          <a:p>
            <a:pPr lvl="1"/>
            <a:r>
              <a:rPr lang="en-US" sz="2400" dirty="0" smtClean="0"/>
              <a:t>Randomized </a:t>
            </a:r>
            <a:r>
              <a:rPr lang="en-US" sz="2400" dirty="0"/>
              <a:t>to study </a:t>
            </a:r>
            <a:r>
              <a:rPr lang="en-US" sz="2400" dirty="0" smtClean="0"/>
              <a:t>IVR </a:t>
            </a:r>
            <a:r>
              <a:rPr lang="en-US" sz="2400" dirty="0"/>
              <a:t>assignment in a 1:1:1:1 ratio </a:t>
            </a:r>
            <a:endParaRPr lang="en-US" sz="2400" b="1" dirty="0" smtClean="0"/>
          </a:p>
          <a:p>
            <a:pPr lvl="1"/>
            <a:r>
              <a:rPr lang="en-US" sz="2400" dirty="0" smtClean="0"/>
              <a:t>Participants </a:t>
            </a:r>
            <a:r>
              <a:rPr lang="en-US" sz="2400" dirty="0"/>
              <a:t>will insert one IVR to be used for a period of approximately 28 days, followed by approximately 7 days of no study product use.</a:t>
            </a:r>
          </a:p>
          <a:p>
            <a:endParaRPr lang="en-US" dirty="0"/>
          </a:p>
        </p:txBody>
      </p:sp>
    </p:spTree>
    <p:extLst>
      <p:ext uri="{BB962C8B-B14F-4D97-AF65-F5344CB8AC3E}">
        <p14:creationId xmlns:p14="http://schemas.microsoft.com/office/powerpoint/2010/main" val="1984949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Inclusion Criteria</a:t>
            </a:r>
            <a:endParaRPr lang="en-US" dirty="0"/>
          </a:p>
        </p:txBody>
      </p:sp>
      <p:sp>
        <p:nvSpPr>
          <p:cNvPr id="5" name="Content Placeholder 4"/>
          <p:cNvSpPr>
            <a:spLocks noGrp="1"/>
          </p:cNvSpPr>
          <p:nvPr>
            <p:ph sz="half" idx="1"/>
          </p:nvPr>
        </p:nvSpPr>
        <p:spPr>
          <a:xfrm>
            <a:off x="457200" y="1600200"/>
            <a:ext cx="3810000" cy="4969649"/>
          </a:xfrm>
        </p:spPr>
        <p:txBody>
          <a:bodyPr>
            <a:noAutofit/>
          </a:bodyPr>
          <a:lstStyle/>
          <a:p>
            <a:pPr>
              <a:spcBef>
                <a:spcPts val="800"/>
              </a:spcBef>
            </a:pPr>
            <a:r>
              <a:rPr lang="en-US" sz="2000" dirty="0" smtClean="0"/>
              <a:t>Born </a:t>
            </a:r>
            <a:r>
              <a:rPr lang="en-US" sz="2000" dirty="0" smtClean="0">
                <a:solidFill>
                  <a:srgbClr val="740074"/>
                </a:solidFill>
              </a:rPr>
              <a:t>female</a:t>
            </a:r>
          </a:p>
          <a:p>
            <a:pPr>
              <a:spcBef>
                <a:spcPts val="800"/>
              </a:spcBef>
            </a:pPr>
            <a:r>
              <a:rPr lang="en-US" sz="2000" dirty="0" smtClean="0">
                <a:solidFill>
                  <a:srgbClr val="740074"/>
                </a:solidFill>
              </a:rPr>
              <a:t>Age</a:t>
            </a:r>
            <a:r>
              <a:rPr lang="en-US" sz="2000" dirty="0" smtClean="0"/>
              <a:t> </a:t>
            </a:r>
            <a:r>
              <a:rPr lang="en-US" sz="2000" dirty="0" smtClean="0">
                <a:solidFill>
                  <a:srgbClr val="740074"/>
                </a:solidFill>
              </a:rPr>
              <a:t>18-45</a:t>
            </a:r>
            <a:r>
              <a:rPr lang="en-US" sz="2000" dirty="0" smtClean="0"/>
              <a:t>, inclusive</a:t>
            </a:r>
          </a:p>
          <a:p>
            <a:pPr>
              <a:spcBef>
                <a:spcPts val="800"/>
              </a:spcBef>
            </a:pPr>
            <a:r>
              <a:rPr lang="en-US" sz="2000" dirty="0" smtClean="0"/>
              <a:t>Able/willing to </a:t>
            </a:r>
            <a:r>
              <a:rPr lang="en-US" sz="2000" dirty="0" smtClean="0">
                <a:solidFill>
                  <a:srgbClr val="740074"/>
                </a:solidFill>
              </a:rPr>
              <a:t>provide</a:t>
            </a:r>
            <a:r>
              <a:rPr lang="en-US" sz="2000" dirty="0" smtClean="0"/>
              <a:t> </a:t>
            </a:r>
            <a:r>
              <a:rPr lang="en-US" sz="2000" dirty="0" smtClean="0">
                <a:solidFill>
                  <a:srgbClr val="740074"/>
                </a:solidFill>
              </a:rPr>
              <a:t>IC</a:t>
            </a:r>
          </a:p>
          <a:p>
            <a:pPr>
              <a:spcBef>
                <a:spcPts val="800"/>
              </a:spcBef>
            </a:pPr>
            <a:r>
              <a:rPr lang="en-US" sz="2000" dirty="0" smtClean="0">
                <a:solidFill>
                  <a:srgbClr val="740074"/>
                </a:solidFill>
              </a:rPr>
              <a:t>Adequate</a:t>
            </a:r>
            <a:r>
              <a:rPr lang="en-US" sz="2000" dirty="0" smtClean="0"/>
              <a:t> </a:t>
            </a:r>
            <a:r>
              <a:rPr lang="en-US" sz="2000" dirty="0" smtClean="0">
                <a:solidFill>
                  <a:srgbClr val="740074"/>
                </a:solidFill>
              </a:rPr>
              <a:t>locator</a:t>
            </a:r>
          </a:p>
          <a:p>
            <a:pPr>
              <a:spcBef>
                <a:spcPts val="800"/>
              </a:spcBef>
            </a:pPr>
            <a:r>
              <a:rPr lang="en-US" sz="2000" dirty="0" smtClean="0">
                <a:solidFill>
                  <a:srgbClr val="740074"/>
                </a:solidFill>
              </a:rPr>
              <a:t>HIV uninfected</a:t>
            </a:r>
          </a:p>
          <a:p>
            <a:pPr>
              <a:spcBef>
                <a:spcPts val="800"/>
              </a:spcBef>
            </a:pPr>
            <a:r>
              <a:rPr lang="en-US" sz="2000" dirty="0" smtClean="0"/>
              <a:t>In general </a:t>
            </a:r>
            <a:r>
              <a:rPr lang="en-US" sz="2000" dirty="0" smtClean="0">
                <a:solidFill>
                  <a:srgbClr val="740074"/>
                </a:solidFill>
              </a:rPr>
              <a:t>good health</a:t>
            </a:r>
          </a:p>
          <a:p>
            <a:pPr>
              <a:spcBef>
                <a:spcPts val="800"/>
              </a:spcBef>
            </a:pPr>
            <a:r>
              <a:rPr lang="en-US" sz="2000" dirty="0" smtClean="0"/>
              <a:t>Willing to </a:t>
            </a:r>
            <a:r>
              <a:rPr lang="en-US" sz="2000" dirty="0" smtClean="0">
                <a:solidFill>
                  <a:srgbClr val="740074"/>
                </a:solidFill>
              </a:rPr>
              <a:t>abstain from receptive sexual activity </a:t>
            </a:r>
            <a:r>
              <a:rPr lang="en-US" sz="2000" dirty="0" smtClean="0"/>
              <a:t>for 5 days prior to Enrollment and duration of study</a:t>
            </a:r>
          </a:p>
          <a:p>
            <a:pPr>
              <a:spcBef>
                <a:spcPts val="800"/>
              </a:spcBef>
            </a:pPr>
            <a:r>
              <a:rPr lang="en-US" sz="2000" dirty="0"/>
              <a:t>Using and intends to continue using an </a:t>
            </a:r>
            <a:r>
              <a:rPr lang="en-US" sz="2000" dirty="0">
                <a:solidFill>
                  <a:srgbClr val="740074"/>
                </a:solidFill>
              </a:rPr>
              <a:t>effective method of </a:t>
            </a:r>
            <a:r>
              <a:rPr lang="en-US" sz="2000" dirty="0" smtClean="0">
                <a:solidFill>
                  <a:srgbClr val="740074"/>
                </a:solidFill>
              </a:rPr>
              <a:t>contraception</a:t>
            </a:r>
          </a:p>
        </p:txBody>
      </p:sp>
      <p:sp>
        <p:nvSpPr>
          <p:cNvPr id="7" name="Content Placeholder 6"/>
          <p:cNvSpPr>
            <a:spLocks noGrp="1"/>
          </p:cNvSpPr>
          <p:nvPr>
            <p:ph sz="half" idx="2"/>
          </p:nvPr>
        </p:nvSpPr>
        <p:spPr>
          <a:xfrm>
            <a:off x="4343400" y="1600200"/>
            <a:ext cx="4343400" cy="4969649"/>
          </a:xfrm>
        </p:spPr>
        <p:txBody>
          <a:bodyPr>
            <a:normAutofit fontScale="70000" lnSpcReduction="20000"/>
          </a:bodyPr>
          <a:lstStyle/>
          <a:p>
            <a:pPr>
              <a:spcBef>
                <a:spcPts val="800"/>
              </a:spcBef>
            </a:pPr>
            <a:r>
              <a:rPr lang="en-US" dirty="0" smtClean="0"/>
              <a:t>If ≥ 21 years old, </a:t>
            </a:r>
            <a:r>
              <a:rPr lang="en-US" dirty="0" smtClean="0">
                <a:solidFill>
                  <a:srgbClr val="740074"/>
                </a:solidFill>
              </a:rPr>
              <a:t>satisfactory </a:t>
            </a:r>
            <a:r>
              <a:rPr lang="en-US" dirty="0">
                <a:solidFill>
                  <a:srgbClr val="740074"/>
                </a:solidFill>
              </a:rPr>
              <a:t>Pap result </a:t>
            </a:r>
            <a:r>
              <a:rPr lang="en-US" dirty="0"/>
              <a:t>(Grade 0 or Grade 1 or higher with no treatment) </a:t>
            </a:r>
            <a:r>
              <a:rPr lang="en-US" dirty="0" smtClean="0"/>
              <a:t>w/in past </a:t>
            </a:r>
            <a:r>
              <a:rPr lang="en-US" dirty="0"/>
              <a:t>3 years</a:t>
            </a:r>
          </a:p>
          <a:p>
            <a:pPr>
              <a:spcBef>
                <a:spcPts val="800"/>
              </a:spcBef>
            </a:pPr>
            <a:r>
              <a:rPr lang="en-US" dirty="0" smtClean="0"/>
              <a:t>Agrees </a:t>
            </a:r>
            <a:r>
              <a:rPr lang="en-US" dirty="0">
                <a:solidFill>
                  <a:srgbClr val="740074"/>
                </a:solidFill>
              </a:rPr>
              <a:t>not to participate in other </a:t>
            </a:r>
            <a:r>
              <a:rPr lang="en-US" dirty="0" smtClean="0">
                <a:solidFill>
                  <a:srgbClr val="740074"/>
                </a:solidFill>
              </a:rPr>
              <a:t>studies </a:t>
            </a:r>
            <a:r>
              <a:rPr lang="en-US" dirty="0"/>
              <a:t>involving drugs, medical devices, or vaginal products </a:t>
            </a:r>
            <a:endParaRPr lang="en-US" dirty="0" smtClean="0"/>
          </a:p>
          <a:p>
            <a:pPr>
              <a:spcBef>
                <a:spcPts val="800"/>
              </a:spcBef>
            </a:pPr>
            <a:r>
              <a:rPr lang="en-US" dirty="0" smtClean="0">
                <a:solidFill>
                  <a:srgbClr val="740074"/>
                </a:solidFill>
              </a:rPr>
              <a:t>Regular </a:t>
            </a:r>
            <a:r>
              <a:rPr lang="en-US" dirty="0">
                <a:solidFill>
                  <a:srgbClr val="740074"/>
                </a:solidFill>
              </a:rPr>
              <a:t>menstrual cycles </a:t>
            </a:r>
            <a:r>
              <a:rPr lang="en-US" dirty="0"/>
              <a:t>with at least 21 days between </a:t>
            </a:r>
            <a:r>
              <a:rPr lang="en-US" dirty="0" smtClean="0"/>
              <a:t>menses (N/A if using progestin-only method or </a:t>
            </a:r>
            <a:r>
              <a:rPr lang="en-US" dirty="0"/>
              <a:t>continuous combination oral contraceptive pills)                                              </a:t>
            </a:r>
          </a:p>
          <a:p>
            <a:pPr>
              <a:spcBef>
                <a:spcPts val="800"/>
              </a:spcBef>
            </a:pPr>
            <a:r>
              <a:rPr lang="en-US" dirty="0"/>
              <a:t>Willing to </a:t>
            </a:r>
            <a:r>
              <a:rPr lang="en-US" dirty="0">
                <a:solidFill>
                  <a:srgbClr val="740074"/>
                </a:solidFill>
              </a:rPr>
              <a:t>refrain from inserting non-study vaginal products </a:t>
            </a:r>
            <a:r>
              <a:rPr lang="en-US" dirty="0"/>
              <a:t>or objects into the vagina for the 5 days prior to Enrollment and </a:t>
            </a:r>
            <a:r>
              <a:rPr lang="en-US" dirty="0" smtClean="0"/>
              <a:t>duration </a:t>
            </a:r>
            <a:r>
              <a:rPr lang="en-US" dirty="0"/>
              <a:t>of </a:t>
            </a:r>
            <a:r>
              <a:rPr lang="en-US" dirty="0" smtClean="0"/>
              <a:t>study</a:t>
            </a:r>
            <a:endParaRPr lang="en-US" dirty="0"/>
          </a:p>
          <a:p>
            <a:endParaRPr lang="en-US" dirty="0"/>
          </a:p>
        </p:txBody>
      </p:sp>
    </p:spTree>
    <p:extLst>
      <p:ext uri="{BB962C8B-B14F-4D97-AF65-F5344CB8AC3E}">
        <p14:creationId xmlns:p14="http://schemas.microsoft.com/office/powerpoint/2010/main" val="2630951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 Criteria</a:t>
            </a:r>
            <a:endParaRPr lang="en-US" dirty="0"/>
          </a:p>
        </p:txBody>
      </p:sp>
      <p:sp>
        <p:nvSpPr>
          <p:cNvPr id="4" name="Content Placeholder 3"/>
          <p:cNvSpPr>
            <a:spLocks noGrp="1"/>
          </p:cNvSpPr>
          <p:nvPr>
            <p:ph sz="half" idx="1"/>
          </p:nvPr>
        </p:nvSpPr>
        <p:spPr/>
        <p:txBody>
          <a:bodyPr/>
          <a:lstStyle/>
          <a:p>
            <a:r>
              <a:rPr lang="en-US" sz="2000" dirty="0" smtClean="0">
                <a:solidFill>
                  <a:srgbClr val="740074"/>
                </a:solidFill>
              </a:rPr>
              <a:t>Known adverse </a:t>
            </a:r>
            <a:r>
              <a:rPr lang="en-US" sz="2000" dirty="0">
                <a:solidFill>
                  <a:srgbClr val="740074"/>
                </a:solidFill>
              </a:rPr>
              <a:t>reactions </a:t>
            </a:r>
            <a:r>
              <a:rPr lang="en-US" sz="2000" dirty="0"/>
              <a:t>to any </a:t>
            </a:r>
            <a:r>
              <a:rPr lang="en-US" sz="2000" dirty="0" smtClean="0"/>
              <a:t>component </a:t>
            </a:r>
            <a:r>
              <a:rPr lang="en-US" sz="2000" dirty="0"/>
              <a:t>of </a:t>
            </a:r>
            <a:r>
              <a:rPr lang="en-US" sz="2000" dirty="0" smtClean="0"/>
              <a:t>study product</a:t>
            </a:r>
          </a:p>
          <a:p>
            <a:r>
              <a:rPr lang="en-US" sz="2000" dirty="0">
                <a:solidFill>
                  <a:srgbClr val="740074"/>
                </a:solidFill>
              </a:rPr>
              <a:t>IVDU</a:t>
            </a:r>
            <a:r>
              <a:rPr lang="en-US" sz="2000" dirty="0"/>
              <a:t> </a:t>
            </a:r>
            <a:r>
              <a:rPr lang="en-US" sz="2000" dirty="0" smtClean="0"/>
              <a:t>w/in 12 months</a:t>
            </a:r>
          </a:p>
          <a:p>
            <a:r>
              <a:rPr lang="en-US" sz="2000" dirty="0" smtClean="0">
                <a:solidFill>
                  <a:srgbClr val="740074"/>
                </a:solidFill>
              </a:rPr>
              <a:t>PEP or </a:t>
            </a:r>
            <a:r>
              <a:rPr lang="en-US" sz="2000" dirty="0" err="1" smtClean="0">
                <a:solidFill>
                  <a:srgbClr val="740074"/>
                </a:solidFill>
              </a:rPr>
              <a:t>PrEP</a:t>
            </a:r>
            <a:r>
              <a:rPr lang="en-US" sz="2000" dirty="0" smtClean="0">
                <a:solidFill>
                  <a:srgbClr val="740074"/>
                </a:solidFill>
              </a:rPr>
              <a:t> </a:t>
            </a:r>
            <a:r>
              <a:rPr lang="en-US" sz="2000" dirty="0" smtClean="0"/>
              <a:t>w/in 6 months</a:t>
            </a:r>
          </a:p>
          <a:p>
            <a:r>
              <a:rPr lang="en-US" sz="2000" dirty="0" smtClean="0"/>
              <a:t>Use/anticipated use of </a:t>
            </a:r>
            <a:r>
              <a:rPr lang="en-US" sz="2000" dirty="0">
                <a:solidFill>
                  <a:srgbClr val="740074"/>
                </a:solidFill>
              </a:rPr>
              <a:t>CYP3A inducer(s) and/or inhibitor(s) </a:t>
            </a:r>
            <a:endParaRPr lang="en-US" sz="2000" dirty="0" smtClean="0">
              <a:solidFill>
                <a:srgbClr val="740074"/>
              </a:solidFill>
            </a:endParaRPr>
          </a:p>
          <a:p>
            <a:r>
              <a:rPr lang="en-US" sz="2000" dirty="0"/>
              <a:t>Use/anticipated use of </a:t>
            </a:r>
            <a:r>
              <a:rPr lang="en-US" sz="2000" dirty="0" smtClean="0">
                <a:solidFill>
                  <a:srgbClr val="740074"/>
                </a:solidFill>
              </a:rPr>
              <a:t>female-to-male transition therapy</a:t>
            </a:r>
          </a:p>
          <a:p>
            <a:r>
              <a:rPr lang="en-US" sz="2000" dirty="0" smtClean="0"/>
              <a:t>Chronic/recurrent </a:t>
            </a:r>
            <a:r>
              <a:rPr lang="en-US" sz="2000" dirty="0">
                <a:solidFill>
                  <a:srgbClr val="740074"/>
                </a:solidFill>
              </a:rPr>
              <a:t>vaginal candidiasis </a:t>
            </a:r>
            <a:endParaRPr lang="en-US" sz="2000" dirty="0" smtClean="0">
              <a:solidFill>
                <a:srgbClr val="740074"/>
              </a:solidFill>
            </a:endParaRPr>
          </a:p>
          <a:p>
            <a:r>
              <a:rPr lang="en-US" sz="2000" dirty="0">
                <a:solidFill>
                  <a:srgbClr val="740074"/>
                </a:solidFill>
              </a:rPr>
              <a:t>Syphilis, GC or CT </a:t>
            </a:r>
            <a:r>
              <a:rPr lang="en-US" sz="2000" dirty="0" smtClean="0"/>
              <a:t>w/in 6 months</a:t>
            </a:r>
          </a:p>
          <a:p>
            <a:r>
              <a:rPr lang="en-US" sz="2000" dirty="0"/>
              <a:t>Last </a:t>
            </a:r>
            <a:r>
              <a:rPr lang="en-US" sz="2000" dirty="0">
                <a:solidFill>
                  <a:srgbClr val="740074"/>
                </a:solidFill>
              </a:rPr>
              <a:t>pregnancy outcome within 90 days</a:t>
            </a:r>
            <a:endParaRPr lang="en-US" sz="2000" dirty="0"/>
          </a:p>
          <a:p>
            <a:endParaRPr lang="en-US" dirty="0"/>
          </a:p>
          <a:p>
            <a:endParaRPr lang="en-US" dirty="0" smtClean="0"/>
          </a:p>
          <a:p>
            <a:endParaRPr lang="en-US" dirty="0"/>
          </a:p>
        </p:txBody>
      </p:sp>
      <p:sp>
        <p:nvSpPr>
          <p:cNvPr id="5" name="Content Placeholder 4"/>
          <p:cNvSpPr>
            <a:spLocks noGrp="1"/>
          </p:cNvSpPr>
          <p:nvPr>
            <p:ph sz="half" idx="2"/>
          </p:nvPr>
        </p:nvSpPr>
        <p:spPr/>
        <p:txBody>
          <a:bodyPr/>
          <a:lstStyle/>
          <a:p>
            <a:r>
              <a:rPr lang="en-US" sz="2000" dirty="0" smtClean="0"/>
              <a:t>Currently </a:t>
            </a:r>
            <a:r>
              <a:rPr lang="en-US" sz="2000" dirty="0" smtClean="0">
                <a:solidFill>
                  <a:srgbClr val="740074"/>
                </a:solidFill>
              </a:rPr>
              <a:t>breastfeeding</a:t>
            </a:r>
            <a:endParaRPr lang="en-US" sz="2000" dirty="0"/>
          </a:p>
          <a:p>
            <a:r>
              <a:rPr lang="en-US" sz="2000" dirty="0" smtClean="0">
                <a:solidFill>
                  <a:srgbClr val="740074"/>
                </a:solidFill>
              </a:rPr>
              <a:t>Intends </a:t>
            </a:r>
            <a:r>
              <a:rPr lang="en-US" sz="2000" dirty="0">
                <a:solidFill>
                  <a:srgbClr val="740074"/>
                </a:solidFill>
              </a:rPr>
              <a:t>pregnancy</a:t>
            </a:r>
            <a:r>
              <a:rPr lang="en-US" sz="2000" dirty="0"/>
              <a:t> in next 3 months</a:t>
            </a:r>
          </a:p>
          <a:p>
            <a:r>
              <a:rPr lang="en-US" sz="2000" dirty="0"/>
              <a:t>Has had a </a:t>
            </a:r>
            <a:r>
              <a:rPr lang="en-US" sz="2000" dirty="0">
                <a:solidFill>
                  <a:srgbClr val="740074"/>
                </a:solidFill>
              </a:rPr>
              <a:t>hysterectomy</a:t>
            </a:r>
          </a:p>
          <a:p>
            <a:r>
              <a:rPr lang="en-US" sz="2000" dirty="0" smtClean="0">
                <a:solidFill>
                  <a:srgbClr val="740074"/>
                </a:solidFill>
              </a:rPr>
              <a:t>Plans to relocate </a:t>
            </a:r>
            <a:r>
              <a:rPr lang="en-US" sz="2000" dirty="0" smtClean="0"/>
              <a:t>in next 3 months</a:t>
            </a:r>
          </a:p>
          <a:p>
            <a:r>
              <a:rPr lang="en-US" sz="2000" dirty="0">
                <a:solidFill>
                  <a:srgbClr val="740074"/>
                </a:solidFill>
              </a:rPr>
              <a:t>Known HIV positive </a:t>
            </a:r>
            <a:r>
              <a:rPr lang="en-US" sz="2000" dirty="0" smtClean="0">
                <a:solidFill>
                  <a:srgbClr val="740074"/>
                </a:solidFill>
              </a:rPr>
              <a:t>partner</a:t>
            </a:r>
          </a:p>
          <a:p>
            <a:r>
              <a:rPr lang="en-US" sz="2000" dirty="0">
                <a:solidFill>
                  <a:srgbClr val="740074"/>
                </a:solidFill>
              </a:rPr>
              <a:t>Participation in </a:t>
            </a:r>
            <a:r>
              <a:rPr lang="en-US" sz="2000" dirty="0" smtClean="0">
                <a:solidFill>
                  <a:srgbClr val="740074"/>
                </a:solidFill>
              </a:rPr>
              <a:t>other study </a:t>
            </a:r>
            <a:r>
              <a:rPr lang="en-US" sz="2000" dirty="0"/>
              <a:t>involving drugs, medical devices, or vaginal products,  </a:t>
            </a:r>
            <a:r>
              <a:rPr lang="en-US" sz="2000" dirty="0" smtClean="0"/>
              <a:t>w/in 60 days</a:t>
            </a:r>
          </a:p>
          <a:p>
            <a:r>
              <a:rPr lang="en-US" sz="2000" dirty="0">
                <a:solidFill>
                  <a:srgbClr val="740074"/>
                </a:solidFill>
              </a:rPr>
              <a:t>Uncontrolled/chronic condition </a:t>
            </a:r>
            <a:r>
              <a:rPr lang="en-US" sz="2000" dirty="0"/>
              <a:t>(</a:t>
            </a:r>
            <a:r>
              <a:rPr lang="en-US" sz="2000" dirty="0" err="1"/>
              <a:t>IoR</a:t>
            </a:r>
            <a:r>
              <a:rPr lang="en-US" sz="2000" dirty="0"/>
              <a:t>/designee)</a:t>
            </a:r>
          </a:p>
          <a:p>
            <a:endParaRPr lang="en-US" dirty="0"/>
          </a:p>
        </p:txBody>
      </p:sp>
    </p:spTree>
    <p:extLst>
      <p:ext uri="{BB962C8B-B14F-4D97-AF65-F5344CB8AC3E}">
        <p14:creationId xmlns:p14="http://schemas.microsoft.com/office/powerpoint/2010/main" val="322474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Exclusion </a:t>
            </a:r>
            <a:r>
              <a:rPr lang="en-US" dirty="0" smtClean="0"/>
              <a:t>Criteria (</a:t>
            </a:r>
            <a:r>
              <a:rPr lang="en-US" dirty="0" err="1" smtClean="0"/>
              <a:t>Cont</a:t>
            </a:r>
            <a:r>
              <a:rPr lang="en-US" dirty="0" smtClean="0"/>
              <a:t>)</a:t>
            </a:r>
            <a:endParaRPr lang="en-US" dirty="0"/>
          </a:p>
        </p:txBody>
      </p:sp>
      <p:sp>
        <p:nvSpPr>
          <p:cNvPr id="4" name="Content Placeholder 3"/>
          <p:cNvSpPr>
            <a:spLocks noGrp="1"/>
          </p:cNvSpPr>
          <p:nvPr>
            <p:ph sz="half" idx="1"/>
          </p:nvPr>
        </p:nvSpPr>
        <p:spPr>
          <a:xfrm>
            <a:off x="554334" y="1600199"/>
            <a:ext cx="4038600" cy="4969649"/>
          </a:xfrm>
        </p:spPr>
        <p:txBody>
          <a:bodyPr/>
          <a:lstStyle/>
          <a:p>
            <a:pPr marL="0" indent="0">
              <a:buNone/>
            </a:pPr>
            <a:r>
              <a:rPr lang="en-US" sz="2000" dirty="0" smtClean="0"/>
              <a:t>Abnormal Labs at Screening:</a:t>
            </a:r>
          </a:p>
          <a:p>
            <a:r>
              <a:rPr lang="en-US" sz="2000" dirty="0" smtClean="0"/>
              <a:t>≥ Grade 1 ALT/AST</a:t>
            </a:r>
          </a:p>
          <a:p>
            <a:r>
              <a:rPr lang="en-US" sz="2000" dirty="0" smtClean="0"/>
              <a:t>Creatinine clearance &lt; 60mL/min</a:t>
            </a:r>
          </a:p>
          <a:p>
            <a:r>
              <a:rPr lang="en-US" sz="2000" dirty="0"/>
              <a:t>≥ Grade 1 </a:t>
            </a:r>
            <a:r>
              <a:rPr lang="en-US" sz="2000" dirty="0" smtClean="0"/>
              <a:t>hemoglobin</a:t>
            </a:r>
          </a:p>
          <a:p>
            <a:r>
              <a:rPr lang="en-US" sz="2000" dirty="0"/>
              <a:t>≥ Grade </a:t>
            </a:r>
            <a:r>
              <a:rPr lang="en-US" sz="2000" dirty="0" smtClean="0"/>
              <a:t>1 platelet count</a:t>
            </a:r>
          </a:p>
          <a:p>
            <a:r>
              <a:rPr lang="en-US" sz="2000" dirty="0"/>
              <a:t>≥ Grade </a:t>
            </a:r>
            <a:r>
              <a:rPr lang="en-US" sz="2000" dirty="0" smtClean="0"/>
              <a:t>2 WBCs</a:t>
            </a:r>
          </a:p>
          <a:p>
            <a:r>
              <a:rPr lang="en-US" sz="2000" dirty="0" smtClean="0"/>
              <a:t>Hepatitis B positive</a:t>
            </a:r>
          </a:p>
          <a:p>
            <a:r>
              <a:rPr lang="en-US" sz="2000" dirty="0"/>
              <a:t>Hepatitis </a:t>
            </a:r>
            <a:r>
              <a:rPr lang="en-US" sz="2000" dirty="0" smtClean="0"/>
              <a:t>C positive</a:t>
            </a:r>
          </a:p>
          <a:p>
            <a:r>
              <a:rPr lang="en-US" sz="2000" dirty="0"/>
              <a:t>International normalized ratio (INR)  &gt; 1.5 x the </a:t>
            </a:r>
            <a:r>
              <a:rPr lang="en-US" sz="2000" dirty="0" smtClean="0"/>
              <a:t>site ULN</a:t>
            </a:r>
          </a:p>
          <a:p>
            <a:pPr marL="0" indent="0">
              <a:buNone/>
            </a:pPr>
            <a:endParaRPr lang="en-US" sz="2000" dirty="0"/>
          </a:p>
          <a:p>
            <a:endParaRPr lang="en-US" sz="2000" dirty="0"/>
          </a:p>
          <a:p>
            <a:endParaRPr lang="en-US" sz="2000" dirty="0" smtClean="0"/>
          </a:p>
          <a:p>
            <a:endParaRPr lang="en-US" sz="2000" dirty="0"/>
          </a:p>
        </p:txBody>
      </p:sp>
      <p:sp>
        <p:nvSpPr>
          <p:cNvPr id="5" name="Content Placeholder 4"/>
          <p:cNvSpPr>
            <a:spLocks noGrp="1"/>
          </p:cNvSpPr>
          <p:nvPr>
            <p:ph sz="half" idx="2"/>
          </p:nvPr>
        </p:nvSpPr>
        <p:spPr>
          <a:xfrm>
            <a:off x="4648200" y="1600200"/>
            <a:ext cx="4191000" cy="4969649"/>
          </a:xfrm>
        </p:spPr>
        <p:txBody>
          <a:bodyPr/>
          <a:lstStyle/>
          <a:p>
            <a:endParaRPr lang="en-US" sz="2000" dirty="0" smtClean="0"/>
          </a:p>
          <a:p>
            <a:r>
              <a:rPr lang="en-US" sz="2000" dirty="0" smtClean="0"/>
              <a:t>Currently Pregnant</a:t>
            </a:r>
          </a:p>
          <a:p>
            <a:r>
              <a:rPr lang="en-US" sz="2000" dirty="0" smtClean="0"/>
              <a:t>Symptomatic/untreated UTI/RTI/STI</a:t>
            </a:r>
          </a:p>
          <a:p>
            <a:r>
              <a:rPr lang="en-US" sz="2000" dirty="0" smtClean="0"/>
              <a:t>Ongoing ≥ Grade 1 pelvic finding</a:t>
            </a:r>
          </a:p>
          <a:p>
            <a:r>
              <a:rPr lang="en-US" sz="2000" dirty="0" smtClean="0"/>
              <a:t>Severe </a:t>
            </a:r>
            <a:r>
              <a:rPr lang="en-US" sz="2000" dirty="0"/>
              <a:t>pelvic </a:t>
            </a:r>
            <a:r>
              <a:rPr lang="en-US" sz="2000" dirty="0" smtClean="0"/>
              <a:t>relaxation</a:t>
            </a:r>
          </a:p>
          <a:p>
            <a:r>
              <a:rPr lang="en-US" sz="2000" dirty="0" smtClean="0"/>
              <a:t>Any </a:t>
            </a:r>
            <a:r>
              <a:rPr lang="en-US" sz="2000" dirty="0"/>
              <a:t>other condition </a:t>
            </a:r>
            <a:r>
              <a:rPr lang="en-US" sz="2000" dirty="0" smtClean="0"/>
              <a:t>per </a:t>
            </a:r>
            <a:r>
              <a:rPr lang="en-US" sz="2000" dirty="0" err="1" smtClean="0"/>
              <a:t>IoR</a:t>
            </a:r>
            <a:r>
              <a:rPr lang="en-US" sz="2000" dirty="0" smtClean="0"/>
              <a:t>/designee discretion</a:t>
            </a:r>
            <a:endParaRPr lang="en-US" sz="2000" dirty="0"/>
          </a:p>
        </p:txBody>
      </p:sp>
    </p:spTree>
    <p:extLst>
      <p:ext uri="{BB962C8B-B14F-4D97-AF65-F5344CB8AC3E}">
        <p14:creationId xmlns:p14="http://schemas.microsoft.com/office/powerpoint/2010/main" val="356246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MTN-027 – Visit Schedule</a:t>
            </a:r>
            <a:endParaRPr lang="en-US" dirty="0"/>
          </a:p>
        </p:txBody>
      </p:sp>
      <p:pic>
        <p:nvPicPr>
          <p:cNvPr id="4" name="Picture 3"/>
          <p:cNvPicPr/>
          <p:nvPr/>
        </p:nvPicPr>
        <p:blipFill>
          <a:blip r:embed="rId2"/>
          <a:stretch>
            <a:fillRect/>
          </a:stretch>
        </p:blipFill>
        <p:spPr>
          <a:xfrm>
            <a:off x="304800" y="2057400"/>
            <a:ext cx="8686803" cy="2895601"/>
          </a:xfrm>
          <a:prstGeom prst="rect">
            <a:avLst/>
          </a:prstGeom>
        </p:spPr>
      </p:pic>
    </p:spTree>
    <p:extLst>
      <p:ext uri="{BB962C8B-B14F-4D97-AF65-F5344CB8AC3E}">
        <p14:creationId xmlns:p14="http://schemas.microsoft.com/office/powerpoint/2010/main" val="2109029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MTN-027 Background/Rationale</a:t>
            </a:r>
          </a:p>
        </p:txBody>
      </p:sp>
      <p:sp>
        <p:nvSpPr>
          <p:cNvPr id="3" name="Content Placeholder 2"/>
          <p:cNvSpPr>
            <a:spLocks noGrp="1"/>
          </p:cNvSpPr>
          <p:nvPr>
            <p:ph idx="1"/>
          </p:nvPr>
        </p:nvSpPr>
        <p:spPr>
          <a:xfrm>
            <a:off x="457200" y="1600200"/>
            <a:ext cx="6400800" cy="4785232"/>
          </a:xfrm>
        </p:spPr>
        <p:txBody>
          <a:bodyPr/>
          <a:lstStyle/>
          <a:p>
            <a:r>
              <a:rPr lang="en-US" dirty="0" err="1" smtClean="0"/>
              <a:t>Intravaginal</a:t>
            </a:r>
            <a:r>
              <a:rPr lang="en-US" dirty="0" smtClean="0"/>
              <a:t> Rings (IVRs) </a:t>
            </a:r>
            <a:r>
              <a:rPr lang="en-US" dirty="0"/>
              <a:t>may offer an ideal method of drug </a:t>
            </a:r>
            <a:r>
              <a:rPr lang="en-US" dirty="0" smtClean="0"/>
              <a:t>delivery for HIV prevention</a:t>
            </a:r>
          </a:p>
          <a:p>
            <a:pPr lvl="1"/>
            <a:r>
              <a:rPr lang="en-US" dirty="0" smtClean="0"/>
              <a:t>Discreet</a:t>
            </a:r>
            <a:r>
              <a:rPr lang="en-US" dirty="0"/>
              <a:t>, </a:t>
            </a:r>
            <a:r>
              <a:rPr lang="en-US" dirty="0" err="1"/>
              <a:t>coitally</a:t>
            </a:r>
            <a:r>
              <a:rPr lang="en-US" dirty="0"/>
              <a:t> independent, offer continuous delivery of </a:t>
            </a:r>
            <a:r>
              <a:rPr lang="en-US" dirty="0" smtClean="0"/>
              <a:t>drug</a:t>
            </a:r>
          </a:p>
          <a:p>
            <a:pPr lvl="1"/>
            <a:r>
              <a:rPr lang="en-US" dirty="0" smtClean="0"/>
              <a:t>It is likely that products that can be applied less frequently may </a:t>
            </a:r>
            <a:r>
              <a:rPr lang="en-US" dirty="0"/>
              <a:t>be more acceptable to users, </a:t>
            </a:r>
            <a:r>
              <a:rPr lang="en-US" dirty="0" smtClean="0"/>
              <a:t>resulting </a:t>
            </a:r>
            <a:r>
              <a:rPr lang="en-US" dirty="0"/>
              <a:t>in higher user-adherence and may lead to increased effectiveness. </a:t>
            </a:r>
          </a:p>
        </p:txBody>
      </p:sp>
      <p:pic>
        <p:nvPicPr>
          <p:cNvPr id="6" name="Content Placeholder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7010399" y="3667941"/>
            <a:ext cx="1881188" cy="2428059"/>
          </a:xfrm>
          <a:prstGeom prst="rect">
            <a:avLst/>
          </a:prstGeom>
        </p:spPr>
      </p:pic>
      <p:pic>
        <p:nvPicPr>
          <p:cNvPr id="2056" name="Picture 8" descr="http://www.notgettingpregnant.com/wp-content/uploads/2012/10/Effects-of-NuvaR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0757" y="1931916"/>
            <a:ext cx="2120473" cy="147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71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MTN-027 Background/Rationale</a:t>
            </a:r>
            <a:endParaRPr lang="en-US"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mtClean="0"/>
              <a:t>Combining ARV drugs with different mechanisms of action may increase the breadth of protection and limit the emergence of resistant HIV viral strains. </a:t>
            </a:r>
          </a:p>
          <a:p>
            <a:endParaRPr lang="en-US" dirty="0"/>
          </a:p>
        </p:txBody>
      </p:sp>
      <p:graphicFrame>
        <p:nvGraphicFramePr>
          <p:cNvPr id="4" name="Diagram 3"/>
          <p:cNvGraphicFramePr/>
          <p:nvPr>
            <p:extLst>
              <p:ext uri="{D42A27DB-BD31-4B8C-83A1-F6EECF244321}">
                <p14:modId xmlns:p14="http://schemas.microsoft.com/office/powerpoint/2010/main" val="2950130650"/>
              </p:ext>
            </p:extLst>
          </p:nvPr>
        </p:nvGraphicFramePr>
        <p:xfrm>
          <a:off x="1295400" y="3581400"/>
          <a:ext cx="7010400" cy="3106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rot="16200000">
            <a:off x="3969912" y="4865876"/>
            <a:ext cx="1204176" cy="369332"/>
          </a:xfrm>
          <a:prstGeom prst="rect">
            <a:avLst/>
          </a:prstGeom>
          <a:noFill/>
        </p:spPr>
        <p:txBody>
          <a:bodyPr wrap="none" rtlCol="0">
            <a:spAutoFit/>
          </a:bodyPr>
          <a:lstStyle/>
          <a:p>
            <a:r>
              <a:rPr lang="en-US" b="1" dirty="0">
                <a:latin typeface="+mj-lt"/>
              </a:rPr>
              <a:t>MK-2048A</a:t>
            </a:r>
          </a:p>
        </p:txBody>
      </p:sp>
    </p:spTree>
    <p:extLst>
      <p:ext uri="{BB962C8B-B14F-4D97-AF65-F5344CB8AC3E}">
        <p14:creationId xmlns:p14="http://schemas.microsoft.com/office/powerpoint/2010/main" val="526842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a:t>
            </a:r>
            <a:r>
              <a:rPr lang="en-US" sz="3600" dirty="0"/>
              <a:t>vitro release of VCV (MK-4176) and MK-2048 from MK-2048A combination IVR</a:t>
            </a:r>
          </a:p>
        </p:txBody>
      </p:sp>
      <p:pic>
        <p:nvPicPr>
          <p:cNvPr id="4" name="Content Placeholder 3"/>
          <p:cNvPicPr>
            <a:picLocks noGrp="1" noChangeAspect="1"/>
          </p:cNvPicPr>
          <p:nvPr>
            <p:ph idx="1"/>
          </p:nvPr>
        </p:nvPicPr>
        <p:blipFill rotWithShape="1">
          <a:blip r:embed="rId3"/>
          <a:srcRect l="1853" t="7247" r="26851" b="2170"/>
          <a:stretch/>
        </p:blipFill>
        <p:spPr>
          <a:xfrm>
            <a:off x="1524000" y="2133600"/>
            <a:ext cx="5867400" cy="3810000"/>
          </a:xfrm>
          <a:prstGeom prst="rect">
            <a:avLst/>
          </a:prstGeom>
          <a:ln>
            <a:solidFill>
              <a:schemeClr val="accent1"/>
            </a:solidFill>
          </a:ln>
        </p:spPr>
      </p:pic>
    </p:spTree>
    <p:extLst>
      <p:ext uri="{BB962C8B-B14F-4D97-AF65-F5344CB8AC3E}">
        <p14:creationId xmlns:p14="http://schemas.microsoft.com/office/powerpoint/2010/main" val="570762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Non Clinical Studies of VCV (MK-4176) and MK-2048 </a:t>
            </a:r>
            <a:r>
              <a:rPr lang="en-US" sz="3600" dirty="0" smtClean="0"/>
              <a:t>Combination</a:t>
            </a:r>
            <a:endParaRPr lang="en-US" sz="3600" dirty="0"/>
          </a:p>
        </p:txBody>
      </p:sp>
      <p:pic>
        <p:nvPicPr>
          <p:cNvPr id="4" name="Content Placeholder 3"/>
          <p:cNvPicPr>
            <a:picLocks noGrp="1" noChangeAspect="1"/>
          </p:cNvPicPr>
          <p:nvPr>
            <p:ph idx="1"/>
          </p:nvPr>
        </p:nvPicPr>
        <p:blipFill>
          <a:blip r:embed="rId3"/>
          <a:stretch>
            <a:fillRect/>
          </a:stretch>
        </p:blipFill>
        <p:spPr>
          <a:xfrm>
            <a:off x="457200" y="1857627"/>
            <a:ext cx="8229600" cy="4269871"/>
          </a:xfrm>
          <a:prstGeom prst="rect">
            <a:avLst/>
          </a:prstGeom>
        </p:spPr>
      </p:pic>
    </p:spTree>
    <p:extLst>
      <p:ext uri="{BB962C8B-B14F-4D97-AF65-F5344CB8AC3E}">
        <p14:creationId xmlns:p14="http://schemas.microsoft.com/office/powerpoint/2010/main" val="260784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a:t>
            </a:r>
            <a:r>
              <a:rPr lang="en-US" dirty="0" smtClean="0"/>
              <a:t>Studies</a:t>
            </a:r>
            <a:endParaRPr lang="en-US" dirty="0"/>
          </a:p>
        </p:txBody>
      </p:sp>
      <p:sp>
        <p:nvSpPr>
          <p:cNvPr id="3" name="Content Placeholder 2"/>
          <p:cNvSpPr>
            <a:spLocks noGrp="1"/>
          </p:cNvSpPr>
          <p:nvPr>
            <p:ph idx="1"/>
          </p:nvPr>
        </p:nvSpPr>
        <p:spPr/>
        <p:txBody>
          <a:bodyPr/>
          <a:lstStyle/>
          <a:p>
            <a:r>
              <a:rPr lang="en-US" sz="2400" dirty="0"/>
              <a:t>MTN-027 IVRs have not yet been evaluated in humans</a:t>
            </a:r>
          </a:p>
          <a:p>
            <a:r>
              <a:rPr lang="en-US" sz="2400" dirty="0" smtClean="0"/>
              <a:t>The </a:t>
            </a:r>
            <a:r>
              <a:rPr lang="en-US" sz="2400" dirty="0"/>
              <a:t>pharmacokinetics, safety and tolerability of </a:t>
            </a:r>
            <a:r>
              <a:rPr lang="en-US" sz="2400" dirty="0">
                <a:solidFill>
                  <a:srgbClr val="740074"/>
                </a:solidFill>
              </a:rPr>
              <a:t>oral VCV maleate (MK-7690) </a:t>
            </a:r>
            <a:r>
              <a:rPr lang="en-US" sz="2400" dirty="0"/>
              <a:t>have been evaluated </a:t>
            </a:r>
            <a:r>
              <a:rPr lang="en-US" sz="2400" dirty="0" smtClean="0"/>
              <a:t>in 2,122 subjects across Phase 1-3 clinical studies. </a:t>
            </a:r>
            <a:r>
              <a:rPr lang="en-US" sz="2400" dirty="0"/>
              <a:t> </a:t>
            </a:r>
            <a:endParaRPr lang="en-US" sz="2400" dirty="0" smtClean="0"/>
          </a:p>
          <a:p>
            <a:pPr lvl="1"/>
            <a:r>
              <a:rPr lang="en-US" sz="1600" dirty="0" smtClean="0"/>
              <a:t>Generally </a:t>
            </a:r>
            <a:r>
              <a:rPr lang="en-US" sz="1600" dirty="0"/>
              <a:t>well tolerated, without identification of an exposure-related </a:t>
            </a:r>
            <a:r>
              <a:rPr lang="en-US" sz="1600" dirty="0" smtClean="0"/>
              <a:t>toxicity.</a:t>
            </a:r>
            <a:r>
              <a:rPr lang="en-US" sz="1600" dirty="0"/>
              <a:t> </a:t>
            </a:r>
            <a:endParaRPr lang="en-US" sz="1600" dirty="0" smtClean="0"/>
          </a:p>
          <a:p>
            <a:pPr lvl="1"/>
            <a:r>
              <a:rPr lang="en-US" sz="1600" dirty="0" smtClean="0"/>
              <a:t>Most </a:t>
            </a:r>
            <a:r>
              <a:rPr lang="en-US" sz="1600" dirty="0"/>
              <a:t>common side </a:t>
            </a:r>
            <a:r>
              <a:rPr lang="en-US" sz="1600" dirty="0" smtClean="0"/>
              <a:t>effects: </a:t>
            </a:r>
            <a:r>
              <a:rPr lang="en-US" sz="1600" dirty="0"/>
              <a:t>diarrhea, nausea, headache, upper respiratory infection, </a:t>
            </a:r>
            <a:r>
              <a:rPr lang="en-US" sz="1600" dirty="0" err="1"/>
              <a:t>nasopharyngitis</a:t>
            </a:r>
            <a:r>
              <a:rPr lang="en-US" sz="1600" dirty="0"/>
              <a:t> (infectious swelling/redness of the nose and throat), and fatigue. </a:t>
            </a:r>
            <a:endParaRPr lang="en-US" sz="1600" dirty="0" smtClean="0"/>
          </a:p>
          <a:p>
            <a:pPr lvl="1"/>
            <a:r>
              <a:rPr lang="en-US" sz="1600" dirty="0" smtClean="0"/>
              <a:t>No </a:t>
            </a:r>
            <a:r>
              <a:rPr lang="en-US" sz="1600" dirty="0"/>
              <a:t>clear difference in the rate of side effects among people who received </a:t>
            </a:r>
            <a:r>
              <a:rPr lang="en-US" sz="1600" dirty="0" err="1"/>
              <a:t>vicriviroc</a:t>
            </a:r>
            <a:r>
              <a:rPr lang="en-US" sz="1600" dirty="0"/>
              <a:t> compared with those who did not</a:t>
            </a:r>
            <a:r>
              <a:rPr lang="en-US" sz="1600" dirty="0" smtClean="0"/>
              <a:t>.</a:t>
            </a:r>
          </a:p>
          <a:p>
            <a:r>
              <a:rPr lang="en-US" sz="2400" dirty="0"/>
              <a:t>One Phase 1 clinical trial of MK-2048 in an </a:t>
            </a:r>
            <a:r>
              <a:rPr lang="en-US" sz="2400" dirty="0">
                <a:solidFill>
                  <a:srgbClr val="740074"/>
                </a:solidFill>
              </a:rPr>
              <a:t>oral</a:t>
            </a:r>
            <a:r>
              <a:rPr lang="en-US" sz="2400" dirty="0"/>
              <a:t> formulation has been </a:t>
            </a:r>
            <a:r>
              <a:rPr lang="en-US" sz="2400" dirty="0" smtClean="0"/>
              <a:t>conducted (n=16).</a:t>
            </a:r>
          </a:p>
          <a:p>
            <a:pPr lvl="1"/>
            <a:r>
              <a:rPr lang="en-US" sz="1800" dirty="0"/>
              <a:t>Only one adverse event was reported by more than one subject: mild headache</a:t>
            </a:r>
            <a:r>
              <a:rPr lang="en-US" sz="1800" dirty="0" smtClean="0"/>
              <a:t>.</a:t>
            </a:r>
          </a:p>
          <a:p>
            <a:r>
              <a:rPr lang="en-US" sz="2400" dirty="0"/>
              <a:t>Currently, no risk information is available for these two drugs combined. </a:t>
            </a:r>
          </a:p>
        </p:txBody>
      </p:sp>
    </p:spTree>
    <p:extLst>
      <p:ext uri="{BB962C8B-B14F-4D97-AF65-F5344CB8AC3E}">
        <p14:creationId xmlns:p14="http://schemas.microsoft.com/office/powerpoint/2010/main" val="395882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MTN-027 &amp; MTN-028</a:t>
            </a:r>
            <a:endParaRPr lang="en-US" dirty="0"/>
          </a:p>
        </p:txBody>
      </p:sp>
      <p:sp>
        <p:nvSpPr>
          <p:cNvPr id="3" name="Content Placeholder 2"/>
          <p:cNvSpPr>
            <a:spLocks noGrp="1"/>
          </p:cNvSpPr>
          <p:nvPr>
            <p:ph idx="1"/>
          </p:nvPr>
        </p:nvSpPr>
        <p:spPr/>
        <p:txBody>
          <a:bodyPr/>
          <a:lstStyle/>
          <a:p>
            <a:r>
              <a:rPr lang="en-US" sz="2400" dirty="0" smtClean="0"/>
              <a:t>The safety/PK and acceptability of VCV (MK-4176) and MK-2028 alone and in combination (MK-2048A) will be evaluated in MTN-027</a:t>
            </a:r>
          </a:p>
          <a:p>
            <a:r>
              <a:rPr lang="en-US" sz="2400" dirty="0" smtClean="0"/>
              <a:t>Data </a:t>
            </a:r>
            <a:r>
              <a:rPr lang="en-US" sz="2400" dirty="0"/>
              <a:t>from MTN-027 will be paired with </a:t>
            </a:r>
            <a:r>
              <a:rPr lang="en-US" sz="2400" dirty="0" smtClean="0"/>
              <a:t>MTN-028, which evaluates safety and pharmacokinetics of MK-2048A (combination IVR) at two doses: </a:t>
            </a:r>
          </a:p>
          <a:p>
            <a:pPr lvl="1"/>
            <a:r>
              <a:rPr lang="en-US" sz="2000" dirty="0"/>
              <a:t>182 mg VCV (MK-4176</a:t>
            </a:r>
            <a:r>
              <a:rPr lang="en-US" sz="2000" dirty="0" smtClean="0"/>
              <a:t>)/ </a:t>
            </a:r>
            <a:r>
              <a:rPr lang="en-US" sz="2000" dirty="0"/>
              <a:t>30 mg MK-2048 </a:t>
            </a:r>
            <a:r>
              <a:rPr lang="en-US" sz="2000" dirty="0" smtClean="0"/>
              <a:t>(MTN-027 dose)</a:t>
            </a:r>
          </a:p>
          <a:p>
            <a:pPr lvl="1"/>
            <a:r>
              <a:rPr lang="en-US" sz="2000" dirty="0"/>
              <a:t>91 mg of VCV (</a:t>
            </a:r>
            <a:r>
              <a:rPr lang="en-US" sz="2000" dirty="0" smtClean="0"/>
              <a:t>MK-4176)/10 </a:t>
            </a:r>
            <a:r>
              <a:rPr lang="en-US" sz="2000" dirty="0"/>
              <a:t>mg of MK-2048 </a:t>
            </a:r>
            <a:r>
              <a:rPr lang="en-US" sz="2000" dirty="0" smtClean="0"/>
              <a:t>(low dose) </a:t>
            </a:r>
          </a:p>
          <a:p>
            <a:r>
              <a:rPr lang="en-US" sz="2400" dirty="0" smtClean="0"/>
              <a:t>Both studies will contribute information to further </a:t>
            </a:r>
            <a:r>
              <a:rPr lang="en-US" sz="2400" dirty="0"/>
              <a:t>optimize the drug release profiles of </a:t>
            </a:r>
            <a:r>
              <a:rPr lang="en-US" sz="2400" dirty="0" smtClean="0"/>
              <a:t>a combination IVR for </a:t>
            </a:r>
            <a:r>
              <a:rPr lang="en-US" sz="2400" dirty="0"/>
              <a:t>use in future studies, including the potential development of a combination antiretroviral/contraceptive ring.</a:t>
            </a:r>
          </a:p>
        </p:txBody>
      </p:sp>
    </p:spTree>
    <p:extLst>
      <p:ext uri="{BB962C8B-B14F-4D97-AF65-F5344CB8AC3E}">
        <p14:creationId xmlns:p14="http://schemas.microsoft.com/office/powerpoint/2010/main" val="161037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MTN-027 – Study Objectives</a:t>
            </a:r>
            <a:endParaRPr lang="en-US" sz="4000" dirty="0"/>
          </a:p>
        </p:txBody>
      </p:sp>
      <p:sp>
        <p:nvSpPr>
          <p:cNvPr id="3" name="Content Placeholder 2"/>
          <p:cNvSpPr>
            <a:spLocks noGrp="1"/>
          </p:cNvSpPr>
          <p:nvPr>
            <p:ph idx="1"/>
          </p:nvPr>
        </p:nvSpPr>
        <p:spPr/>
        <p:txBody>
          <a:bodyPr/>
          <a:lstStyle/>
          <a:p>
            <a:r>
              <a:rPr lang="en-US" dirty="0" smtClean="0"/>
              <a:t>Primary Objectives:</a:t>
            </a:r>
          </a:p>
          <a:p>
            <a:pPr lvl="1"/>
            <a:r>
              <a:rPr lang="en-US" dirty="0"/>
              <a:t>Assess and compare the </a:t>
            </a:r>
            <a:r>
              <a:rPr lang="en-US" b="1" dirty="0">
                <a:solidFill>
                  <a:srgbClr val="740074"/>
                </a:solidFill>
              </a:rPr>
              <a:t>safety</a:t>
            </a:r>
            <a:r>
              <a:rPr lang="en-US" dirty="0">
                <a:solidFill>
                  <a:srgbClr val="740074"/>
                </a:solidFill>
              </a:rPr>
              <a:t> </a:t>
            </a:r>
            <a:r>
              <a:rPr lang="en-US" dirty="0"/>
              <a:t>of </a:t>
            </a:r>
            <a:r>
              <a:rPr lang="en-US" dirty="0" smtClean="0"/>
              <a:t>IVRs </a:t>
            </a:r>
            <a:r>
              <a:rPr lang="en-US" dirty="0"/>
              <a:t>containing </a:t>
            </a:r>
            <a:r>
              <a:rPr lang="en-US" dirty="0" err="1" smtClean="0"/>
              <a:t>vicriviroc</a:t>
            </a:r>
            <a:r>
              <a:rPr lang="en-US" dirty="0" smtClean="0"/>
              <a:t> </a:t>
            </a:r>
            <a:r>
              <a:rPr lang="en-US" dirty="0"/>
              <a:t>(MK-4176), </a:t>
            </a:r>
            <a:r>
              <a:rPr lang="en-US" dirty="0" smtClean="0"/>
              <a:t>MK-2048</a:t>
            </a:r>
            <a:r>
              <a:rPr lang="en-US" dirty="0"/>
              <a:t>, or </a:t>
            </a:r>
            <a:r>
              <a:rPr lang="en-US" dirty="0" err="1" smtClean="0"/>
              <a:t>vicriviroc</a:t>
            </a:r>
            <a:r>
              <a:rPr lang="en-US" dirty="0" smtClean="0"/>
              <a:t> </a:t>
            </a:r>
            <a:r>
              <a:rPr lang="en-US" dirty="0"/>
              <a:t>(MK-4176) + </a:t>
            </a:r>
            <a:r>
              <a:rPr lang="en-US" dirty="0" smtClean="0"/>
              <a:t>MK-2048 combined, </a:t>
            </a:r>
            <a:r>
              <a:rPr lang="en-US" dirty="0"/>
              <a:t>when used continuously for 28 </a:t>
            </a:r>
            <a:r>
              <a:rPr lang="en-US" dirty="0" smtClean="0"/>
              <a:t>days, </a:t>
            </a:r>
            <a:r>
              <a:rPr lang="en-US" dirty="0"/>
              <a:t>as compared with the placebo </a:t>
            </a:r>
            <a:r>
              <a:rPr lang="en-US" dirty="0" smtClean="0"/>
              <a:t>IVR</a:t>
            </a:r>
          </a:p>
          <a:p>
            <a:pPr lvl="1"/>
            <a:r>
              <a:rPr lang="en-US" dirty="0" smtClean="0"/>
              <a:t>Examine </a:t>
            </a:r>
            <a:r>
              <a:rPr lang="en-US" b="1" dirty="0">
                <a:solidFill>
                  <a:srgbClr val="740074"/>
                </a:solidFill>
              </a:rPr>
              <a:t>local and systemic pharmacokinetics </a:t>
            </a:r>
            <a:r>
              <a:rPr lang="en-US" dirty="0"/>
              <a:t>of </a:t>
            </a:r>
            <a:r>
              <a:rPr lang="en-US" dirty="0" err="1"/>
              <a:t>vicriviroc</a:t>
            </a:r>
            <a:r>
              <a:rPr lang="en-US" dirty="0"/>
              <a:t> (MK-4176) and MK-2048 in vaginal fluid, plasma and cervical tissue during and after 28 days </a:t>
            </a:r>
            <a:r>
              <a:rPr lang="en-US" dirty="0" smtClean="0"/>
              <a:t>of continuous IVR use.</a:t>
            </a:r>
            <a:endParaRPr lang="en-US" dirty="0"/>
          </a:p>
          <a:p>
            <a:endParaRPr lang="en-US" dirty="0"/>
          </a:p>
        </p:txBody>
      </p:sp>
    </p:spTree>
    <p:extLst>
      <p:ext uri="{BB962C8B-B14F-4D97-AF65-F5344CB8AC3E}">
        <p14:creationId xmlns:p14="http://schemas.microsoft.com/office/powerpoint/2010/main" val="4240856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MTN-027 – Study Objectives</a:t>
            </a:r>
          </a:p>
        </p:txBody>
      </p:sp>
      <p:sp>
        <p:nvSpPr>
          <p:cNvPr id="3" name="Content Placeholder 2"/>
          <p:cNvSpPr>
            <a:spLocks noGrp="1"/>
          </p:cNvSpPr>
          <p:nvPr>
            <p:ph idx="1"/>
          </p:nvPr>
        </p:nvSpPr>
        <p:spPr/>
        <p:txBody>
          <a:bodyPr/>
          <a:lstStyle/>
          <a:p>
            <a:r>
              <a:rPr lang="en-US" sz="2800" dirty="0" smtClean="0"/>
              <a:t>Secondary Objectives:</a:t>
            </a:r>
          </a:p>
          <a:p>
            <a:pPr lvl="1"/>
            <a:r>
              <a:rPr lang="en-US" sz="2400" dirty="0"/>
              <a:t>Evaluate the </a:t>
            </a:r>
            <a:r>
              <a:rPr lang="en-US" sz="2400" b="1" dirty="0">
                <a:solidFill>
                  <a:srgbClr val="740074"/>
                </a:solidFill>
              </a:rPr>
              <a:t>acceptability</a:t>
            </a:r>
            <a:r>
              <a:rPr lang="en-US" sz="2400" dirty="0">
                <a:solidFill>
                  <a:srgbClr val="740074"/>
                </a:solidFill>
              </a:rPr>
              <a:t> </a:t>
            </a:r>
            <a:r>
              <a:rPr lang="en-US" sz="2400" dirty="0"/>
              <a:t>of the study </a:t>
            </a:r>
            <a:r>
              <a:rPr lang="en-US" sz="2400" dirty="0" smtClean="0"/>
              <a:t>IVR</a:t>
            </a:r>
          </a:p>
          <a:p>
            <a:pPr lvl="1"/>
            <a:r>
              <a:rPr lang="en-US" sz="2400" dirty="0" smtClean="0"/>
              <a:t>Evaluate </a:t>
            </a:r>
            <a:r>
              <a:rPr lang="en-US" sz="2400" dirty="0"/>
              <a:t>the </a:t>
            </a:r>
            <a:r>
              <a:rPr lang="en-US" sz="2400" b="1" dirty="0">
                <a:solidFill>
                  <a:srgbClr val="740074"/>
                </a:solidFill>
              </a:rPr>
              <a:t>adherence</a:t>
            </a:r>
            <a:r>
              <a:rPr lang="en-US" sz="2400" dirty="0"/>
              <a:t> to the study </a:t>
            </a:r>
            <a:r>
              <a:rPr lang="en-US" sz="2400" dirty="0" smtClean="0"/>
              <a:t>IVR</a:t>
            </a:r>
          </a:p>
          <a:p>
            <a:r>
              <a:rPr lang="en-US" sz="2800" dirty="0" smtClean="0"/>
              <a:t>Exploratory Objectives:</a:t>
            </a:r>
          </a:p>
          <a:p>
            <a:pPr lvl="1"/>
            <a:r>
              <a:rPr lang="en-US" sz="2400" dirty="0"/>
              <a:t>Evaluate the HIV inhibitory activity of cervical </a:t>
            </a:r>
            <a:r>
              <a:rPr lang="en-US" sz="2400" dirty="0" smtClean="0"/>
              <a:t>tissue</a:t>
            </a:r>
          </a:p>
          <a:p>
            <a:pPr lvl="1"/>
            <a:r>
              <a:rPr lang="en-US" sz="2400" dirty="0" smtClean="0"/>
              <a:t>Assess </a:t>
            </a:r>
            <a:r>
              <a:rPr lang="en-US" sz="2400" dirty="0"/>
              <a:t>drug levels in rectal </a:t>
            </a:r>
            <a:r>
              <a:rPr lang="en-US" sz="2400" dirty="0" smtClean="0"/>
              <a:t>fluid</a:t>
            </a:r>
            <a:r>
              <a:rPr lang="en-US" sz="2400" dirty="0"/>
              <a:t> </a:t>
            </a:r>
          </a:p>
          <a:p>
            <a:pPr lvl="1"/>
            <a:r>
              <a:rPr lang="en-US" sz="2400" dirty="0"/>
              <a:t>Describe the genital microenvironment </a:t>
            </a:r>
            <a:endParaRPr lang="en-US" sz="2400" dirty="0" smtClean="0"/>
          </a:p>
          <a:p>
            <a:pPr lvl="1"/>
            <a:r>
              <a:rPr lang="en-US" sz="2400" dirty="0" smtClean="0"/>
              <a:t>Evaluate </a:t>
            </a:r>
            <a:r>
              <a:rPr lang="en-US" sz="2400" dirty="0"/>
              <a:t>the potential relationship between participant self-report of adherence, </a:t>
            </a:r>
            <a:r>
              <a:rPr lang="en-US" sz="2400" dirty="0" err="1"/>
              <a:t>vicriviroc</a:t>
            </a:r>
            <a:r>
              <a:rPr lang="en-US" sz="2400" dirty="0"/>
              <a:t> (MK-4176) and MK-2048 remnant content in returned IVRs, and PK levels </a:t>
            </a:r>
          </a:p>
          <a:p>
            <a:endParaRPr lang="en-US" dirty="0" smtClean="0"/>
          </a:p>
          <a:p>
            <a:pPr lvl="1"/>
            <a:endParaRPr lang="en-US" dirty="0"/>
          </a:p>
        </p:txBody>
      </p:sp>
    </p:spTree>
    <p:extLst>
      <p:ext uri="{BB962C8B-B14F-4D97-AF65-F5344CB8AC3E}">
        <p14:creationId xmlns:p14="http://schemas.microsoft.com/office/powerpoint/2010/main" val="14057921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4A62E583597429E5B0CB71B450F67" ma:contentTypeVersion="8" ma:contentTypeDescription="Create a new document." ma:contentTypeScope="" ma:versionID="ad0bb49b05e1e56d3d122ffc7238749f">
  <xsd:schema xmlns:xsd="http://www.w3.org/2001/XMLSchema" xmlns:xs="http://www.w3.org/2001/XMLSchema" xmlns:p="http://schemas.microsoft.com/office/2006/metadata/properties" xmlns:ns2="0cdb9d7b-3bdb-4b1c-be50-7737cb6ee7a2" xmlns:ns3="9b9b8526-52fd-4806-9f47-fbe52ecee204" targetNamespace="http://schemas.microsoft.com/office/2006/metadata/properties" ma:root="true" ma:fieldsID="836bb3a40eb0c6a6b8d0c7fd415550ea" ns2:_="" ns3:_="">
    <xsd:import namespace="0cdb9d7b-3bdb-4b1c-be50-7737cb6ee7a2"/>
    <xsd:import namespace="9b9b8526-52fd-4806-9f47-fbe52ecee204"/>
    <xsd:element name="properties">
      <xsd:complexType>
        <xsd:sequence>
          <xsd:element name="documentManagement">
            <xsd:complexType>
              <xsd:all>
                <xsd:element ref="ns2:SharedWithUsers" minOccurs="0"/>
                <xsd:element ref="ns2:SharingHintHash" minOccurs="0"/>
                <xsd:element ref="ns3:TrainingType" minOccurs="0"/>
                <xsd:element ref="ns3:TrainingDoc" minOccurs="0"/>
                <xsd:element ref="ns3:Site" minOccurs="0"/>
                <xsd:element ref="ns3:Status" minOccurs="0"/>
                <xsd:element ref="ns3:ForReview"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9b8526-52fd-4806-9f47-fbe52ecee204" elementFormDefault="qualified">
    <xsd:import namespace="http://schemas.microsoft.com/office/2006/documentManagement/types"/>
    <xsd:import namespace="http://schemas.microsoft.com/office/infopath/2007/PartnerControls"/>
    <xsd:element name="TrainingType" ma:index="10" nillable="true" ma:displayName="TrainingType" ma:format="Dropdown" ma:internalName="TrainingType">
      <xsd:simpleType>
        <xsd:restriction base="dms:Choice">
          <xsd:enumeration value="Study Specific"/>
          <xsd:enumeration value="Refresher"/>
          <xsd:enumeration value="Other"/>
        </xsd:restriction>
      </xsd:simpleType>
    </xsd:element>
    <xsd:element name="TrainingDoc" ma:index="11" nillable="true" ma:displayName="TrainingDoc" ma:format="Dropdown" ma:internalName="TrainingDoc">
      <xsd:simpleType>
        <xsd:restriction base="dms:Choice">
          <xsd:enumeration value="Agenda"/>
          <xsd:enumeration value="Presentation"/>
          <xsd:enumeration value="Report"/>
          <xsd:enumeration value="Attendee List/Sign in"/>
          <xsd:enumeration value="Logistics"/>
          <xsd:enumeration value="Handout/Scenarios"/>
          <xsd:enumeration value="Evaluation"/>
          <xsd:enumeration value="Other"/>
        </xsd:restriction>
      </xsd:simpleType>
    </xsd:element>
    <xsd:element name="Site" ma:index="12" nillable="true" ma:displayName="Site" ma:format="Dropdown" ma:internalName="Site">
      <xsd:simpleType>
        <xsd:restriction base="dms:Choice">
          <xsd:enumeration value="Pittsburgh"/>
          <xsd:enumeration value="UAB"/>
          <xsd:enumeration value="General"/>
        </xsd:restriction>
      </xsd:simpleType>
    </xsd:element>
    <xsd:element name="Status" ma:index="13" nillable="true" ma:displayName="Status" ma:default="Draft" ma:format="Dropdown" ma:internalName="Status">
      <xsd:simpleType>
        <xsd:restriction base="dms:Choice">
          <xsd:enumeration value="Draft"/>
          <xsd:enumeration value="Archive"/>
          <xsd:enumeration value="Final"/>
        </xsd:restriction>
      </xsd:simpleType>
    </xsd:element>
    <xsd:element name="ForReview" ma:index="14" nillable="true" ma:displayName="ForReview" ma:default="0" ma:internalName="ForReview">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rainingDoc xmlns="9b9b8526-52fd-4806-9f47-fbe52ecee204">Presentation</TrainingDoc>
    <Status xmlns="9b9b8526-52fd-4806-9f47-fbe52ecee204">Draft</Status>
    <Site xmlns="9b9b8526-52fd-4806-9f47-fbe52ecee204">General</Site>
    <ForReview xmlns="9b9b8526-52fd-4806-9f47-fbe52ecee204">true</ForReview>
    <TrainingType xmlns="9b9b8526-52fd-4806-9f47-fbe52ecee204">Study Specific</TrainingType>
    <SharedWithUsers xmlns="0cdb9d7b-3bdb-4b1c-be50-7737cb6ee7a2">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F0A423-A9B1-44F5-BAD0-DE29377EF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db9d7b-3bdb-4b1c-be50-7737cb6ee7a2"/>
    <ds:schemaRef ds:uri="9b9b8526-52fd-4806-9f47-fbe52ecee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96B096-3B58-42BC-918B-7276B42C9941}">
  <ds:schemaRefs>
    <ds:schemaRef ds:uri="http://purl.org/dc/dcmitype/"/>
    <ds:schemaRef ds:uri="http://www.w3.org/XML/1998/namespace"/>
    <ds:schemaRef ds:uri="http://schemas.microsoft.com/office/infopath/2007/PartnerControls"/>
    <ds:schemaRef ds:uri="9b9b8526-52fd-4806-9f47-fbe52ecee204"/>
    <ds:schemaRef ds:uri="http://schemas.microsoft.com/office/2006/metadata/properties"/>
    <ds:schemaRef ds:uri="http://purl.org/dc/elements/1.1/"/>
    <ds:schemaRef ds:uri="http://purl.org/dc/terms/"/>
    <ds:schemaRef ds:uri="http://schemas.microsoft.com/office/2006/documentManagement/types"/>
    <ds:schemaRef ds:uri="0cdb9d7b-3bdb-4b1c-be50-7737cb6ee7a2"/>
    <ds:schemaRef ds:uri="http://schemas.openxmlformats.org/package/2006/metadata/core-properties"/>
  </ds:schemaRefs>
</ds:datastoreItem>
</file>

<file path=customXml/itemProps3.xml><?xml version="1.0" encoding="utf-8"?>
<ds:datastoreItem xmlns:ds="http://schemas.openxmlformats.org/officeDocument/2006/customXml" ds:itemID="{6A7F3339-F6EF-4531-A283-9FEC80E4FB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4399</TotalTime>
  <Words>1697</Words>
  <Application>Microsoft Office PowerPoint</Application>
  <PresentationFormat>On-screen Show (4:3)</PresentationFormat>
  <Paragraphs>144</Paragraphs>
  <Slides>15</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Candara</vt:lpstr>
      <vt:lpstr>Times New Roman</vt:lpstr>
      <vt:lpstr>Wingdings</vt:lpstr>
      <vt:lpstr>4_Quadrant</vt:lpstr>
      <vt:lpstr>2_Office Theme</vt:lpstr>
      <vt:lpstr>MTN-027 Study Overview</vt:lpstr>
      <vt:lpstr>MTN-027 Background/Rationale</vt:lpstr>
      <vt:lpstr>MTN-027 Background/Rationale</vt:lpstr>
      <vt:lpstr>In vitro release of VCV (MK-4176) and MK-2048 from MK-2048A combination IVR</vt:lpstr>
      <vt:lpstr>Non Clinical Studies of VCV (MK-4176) and MK-2048 Combination</vt:lpstr>
      <vt:lpstr>Clinical Studies</vt:lpstr>
      <vt:lpstr>MTN-027 &amp; MTN-028</vt:lpstr>
      <vt:lpstr>MTN-027 – Study Objectives</vt:lpstr>
      <vt:lpstr>MTN-027 – Study Objectives</vt:lpstr>
      <vt:lpstr>MTN-027 – Study Design/Population</vt:lpstr>
      <vt:lpstr>MTN-027 – Study Products/Regimen</vt:lpstr>
      <vt:lpstr>Inclusion Criteria</vt:lpstr>
      <vt:lpstr>Exclusion Criteria</vt:lpstr>
      <vt:lpstr>Exclusion Criteria (Cont)</vt:lpstr>
      <vt:lpstr>MTN-027 – Visit Schedule</vt:lpstr>
    </vt:vector>
  </TitlesOfParts>
  <Company>MTN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Ashley Mayo</cp:lastModifiedBy>
  <cp:revision>365</cp:revision>
  <dcterms:created xsi:type="dcterms:W3CDTF">2014-10-07T13:06:20Z</dcterms:created>
  <dcterms:modified xsi:type="dcterms:W3CDTF">2015-05-15T17:41:29Z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1244901021</vt:i4>
  </property>
  <property fmtid="{D5CDD505-2E9C-101B-9397-08002B2CF9AE}" pid="4" name="_EmailSubject">
    <vt:lpwstr>Annual Meeting Slides - FHI Update</vt:lpwstr>
  </property>
  <property fmtid="{D5CDD505-2E9C-101B-9397-08002B2CF9AE}" pid="5" name="_AuthorEmail">
    <vt:lpwstr>SJohnson@fhi360.org</vt:lpwstr>
  </property>
  <property fmtid="{D5CDD505-2E9C-101B-9397-08002B2CF9AE}" pid="6" name="_AuthorEmailDisplayName">
    <vt:lpwstr>Sherri Johnson</vt:lpwstr>
  </property>
  <property fmtid="{D5CDD505-2E9C-101B-9397-08002B2CF9AE}" pid="7" name="_PreviousAdHocReviewCycleID">
    <vt:i4>-376967351</vt:i4>
  </property>
  <property fmtid="{D5CDD505-2E9C-101B-9397-08002B2CF9AE}" pid="8" name="ContentTypeId">
    <vt:lpwstr>0x010100BF54A62E583597429E5B0CB71B450F67</vt:lpwstr>
  </property>
</Properties>
</file>